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5" r:id="rId3"/>
    <p:sldId id="299" r:id="rId4"/>
    <p:sldId id="257" r:id="rId5"/>
    <p:sldId id="258" r:id="rId6"/>
    <p:sldId id="259" r:id="rId7"/>
    <p:sldId id="260" r:id="rId8"/>
    <p:sldId id="300" r:id="rId9"/>
    <p:sldId id="261" r:id="rId10"/>
    <p:sldId id="301" r:id="rId11"/>
    <p:sldId id="286" r:id="rId12"/>
    <p:sldId id="287" r:id="rId13"/>
    <p:sldId id="288" r:id="rId14"/>
    <p:sldId id="262" r:id="rId15"/>
    <p:sldId id="263" r:id="rId16"/>
    <p:sldId id="360" r:id="rId17"/>
    <p:sldId id="365" r:id="rId18"/>
    <p:sldId id="364" r:id="rId19"/>
    <p:sldId id="374" r:id="rId20"/>
    <p:sldId id="264" r:id="rId21"/>
    <p:sldId id="361" r:id="rId22"/>
    <p:sldId id="265" r:id="rId23"/>
    <p:sldId id="266" r:id="rId24"/>
    <p:sldId id="302" r:id="rId25"/>
    <p:sldId id="267" r:id="rId26"/>
    <p:sldId id="268" r:id="rId27"/>
    <p:sldId id="269" r:id="rId28"/>
    <p:sldId id="366" r:id="rId29"/>
    <p:sldId id="270" r:id="rId30"/>
    <p:sldId id="271" r:id="rId31"/>
    <p:sldId id="363" r:id="rId32"/>
    <p:sldId id="272" r:id="rId33"/>
    <p:sldId id="273" r:id="rId34"/>
    <p:sldId id="375" r:id="rId35"/>
    <p:sldId id="376" r:id="rId36"/>
    <p:sldId id="274" r:id="rId37"/>
    <p:sldId id="275" r:id="rId38"/>
    <p:sldId id="276" r:id="rId39"/>
    <p:sldId id="277" r:id="rId40"/>
    <p:sldId id="278" r:id="rId41"/>
    <p:sldId id="279" r:id="rId42"/>
    <p:sldId id="280" r:id="rId43"/>
    <p:sldId id="367" r:id="rId44"/>
    <p:sldId id="368" r:id="rId45"/>
    <p:sldId id="290" r:id="rId46"/>
    <p:sldId id="292" r:id="rId47"/>
    <p:sldId id="369" r:id="rId48"/>
    <p:sldId id="296" r:id="rId49"/>
    <p:sldId id="297" r:id="rId50"/>
    <p:sldId id="387" r:id="rId51"/>
    <p:sldId id="386" r:id="rId52"/>
    <p:sldId id="303" r:id="rId53"/>
    <p:sldId id="304" r:id="rId54"/>
    <p:sldId id="305" r:id="rId55"/>
    <p:sldId id="306" r:id="rId56"/>
    <p:sldId id="307" r:id="rId57"/>
    <p:sldId id="308" r:id="rId58"/>
    <p:sldId id="309" r:id="rId59"/>
    <p:sldId id="310" r:id="rId60"/>
    <p:sldId id="311" r:id="rId61"/>
    <p:sldId id="312" r:id="rId62"/>
    <p:sldId id="341" r:id="rId63"/>
    <p:sldId id="377" r:id="rId64"/>
    <p:sldId id="378" r:id="rId65"/>
    <p:sldId id="379" r:id="rId66"/>
    <p:sldId id="380" r:id="rId67"/>
    <p:sldId id="342" r:id="rId68"/>
    <p:sldId id="345" r:id="rId69"/>
    <p:sldId id="346" r:id="rId70"/>
    <p:sldId id="313" r:id="rId71"/>
    <p:sldId id="315" r:id="rId72"/>
    <p:sldId id="314" r:id="rId73"/>
    <p:sldId id="371" r:id="rId74"/>
    <p:sldId id="372" r:id="rId75"/>
    <p:sldId id="316" r:id="rId76"/>
    <p:sldId id="323" r:id="rId77"/>
    <p:sldId id="373" r:id="rId78"/>
    <p:sldId id="381" r:id="rId79"/>
    <p:sldId id="317" r:id="rId80"/>
    <p:sldId id="319" r:id="rId81"/>
    <p:sldId id="320" r:id="rId82"/>
    <p:sldId id="321" r:id="rId83"/>
    <p:sldId id="322" r:id="rId84"/>
    <p:sldId id="326" r:id="rId85"/>
    <p:sldId id="327" r:id="rId86"/>
    <p:sldId id="328" r:id="rId87"/>
    <p:sldId id="332" r:id="rId88"/>
    <p:sldId id="333" r:id="rId89"/>
    <p:sldId id="329" r:id="rId90"/>
    <p:sldId id="335" r:id="rId91"/>
    <p:sldId id="351" r:id="rId92"/>
    <p:sldId id="352" r:id="rId93"/>
    <p:sldId id="353" r:id="rId94"/>
    <p:sldId id="382" r:id="rId95"/>
    <p:sldId id="383" r:id="rId96"/>
    <p:sldId id="388" r:id="rId97"/>
    <p:sldId id="384"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autoAdjust="0"/>
    <p:restoredTop sz="94660"/>
  </p:normalViewPr>
  <p:slideViewPr>
    <p:cSldViewPr>
      <p:cViewPr varScale="1">
        <p:scale>
          <a:sx n="80" d="100"/>
          <a:sy n="80" d="100"/>
        </p:scale>
        <p:origin x="145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Başlık 7"/>
          <p:cNvSpPr>
            <a:spLocks noGrp="1"/>
          </p:cNvSpPr>
          <p:nvPr>
            <p:ph type="ctrTitle"/>
          </p:nvPr>
        </p:nvSpPr>
        <p:spPr>
          <a:xfrm>
            <a:off x="2286000" y="3124200"/>
            <a:ext cx="6172200" cy="1894362"/>
          </a:xfrm>
        </p:spPr>
        <p:txBody>
          <a:bodyPr/>
          <a:lstStyle>
            <a:lvl1pPr>
              <a:defRPr b="1"/>
            </a:lvl1pPr>
          </a:lstStyle>
          <a:p>
            <a:r>
              <a:rPr kumimoji="0" lang="tr-TR" smtClean="0"/>
              <a:t>Asıl başlık stili için tıklatın</a:t>
            </a:r>
            <a:endParaRPr kumimoji="0" lang="en-US"/>
          </a:p>
        </p:txBody>
      </p:sp>
      <p:sp>
        <p:nvSpPr>
          <p:cNvPr id="9" name="Alt Başlık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Veri Yer Tutucusu 27"/>
          <p:cNvSpPr>
            <a:spLocks noGrp="1"/>
          </p:cNvSpPr>
          <p:nvPr>
            <p:ph type="dt" sz="half" idx="10"/>
          </p:nvPr>
        </p:nvSpPr>
        <p:spPr bwMode="auto">
          <a:xfrm rot="5400000">
            <a:off x="7764621" y="1174097"/>
            <a:ext cx="2286000" cy="381000"/>
          </a:xfrm>
        </p:spPr>
        <p:txBody>
          <a:bodyPr/>
          <a:lstStyle/>
          <a:p>
            <a:fld id="{F66EE400-DB2B-4DAC-8507-B0C1B2331565}" type="datetimeFigureOut">
              <a:rPr lang="en-US" smtClean="0"/>
              <a:t>4/9/2024</a:t>
            </a:fld>
            <a:endParaRPr lang="en-US"/>
          </a:p>
        </p:txBody>
      </p:sp>
      <p:sp>
        <p:nvSpPr>
          <p:cNvPr id="17" name="Altbilgi Yer Tutucusu 16"/>
          <p:cNvSpPr>
            <a:spLocks noGrp="1"/>
          </p:cNvSpPr>
          <p:nvPr>
            <p:ph type="ftr" sz="quarter" idx="11"/>
          </p:nvPr>
        </p:nvSpPr>
        <p:spPr bwMode="auto">
          <a:xfrm rot="5400000">
            <a:off x="7077269" y="4181669"/>
            <a:ext cx="3657600" cy="384048"/>
          </a:xfrm>
        </p:spPr>
        <p:txBody>
          <a:bodyPr/>
          <a:lstStyle/>
          <a:p>
            <a:endParaRPr lang="en-US"/>
          </a:p>
        </p:txBody>
      </p:sp>
      <p:sp>
        <p:nvSpPr>
          <p:cNvPr id="10" name="Dikdörtgen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ikdörtgen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Dikdörtgen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Dikdörtgen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üz Bağlayıcı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Düz Bağlayıcı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Düz Bağlayıcı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Düz Bağlayıcı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Düz Bağlayıcı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Düz Bağlayıcı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Dikdörtgen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ayt Numarası Yer Tutucusu 28"/>
          <p:cNvSpPr>
            <a:spLocks noGrp="1"/>
          </p:cNvSpPr>
          <p:nvPr>
            <p:ph type="sldNum" sz="quarter" idx="12"/>
          </p:nvPr>
        </p:nvSpPr>
        <p:spPr bwMode="auto">
          <a:xfrm>
            <a:off x="1325544" y="4928702"/>
            <a:ext cx="609600" cy="517524"/>
          </a:xfrm>
        </p:spPr>
        <p:txBody>
          <a:bodyPr/>
          <a:lstStyle/>
          <a:p>
            <a:fld id="{5EFEF35C-854F-4858-863F-7E8AFAD6835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3" name="Dikey Metin Yer Tutucusu 2"/>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Veri Yer Tutucusu 3"/>
          <p:cNvSpPr>
            <a:spLocks noGrp="1"/>
          </p:cNvSpPr>
          <p:nvPr>
            <p:ph type="dt" sz="half" idx="10"/>
          </p:nvPr>
        </p:nvSpPr>
        <p:spPr/>
        <p:txBody>
          <a:bodyPr/>
          <a:lstStyle/>
          <a:p>
            <a:fld id="{F66EE400-DB2B-4DAC-8507-B0C1B2331565}" type="datetimeFigureOut">
              <a:rPr lang="en-US" smtClean="0"/>
              <a:t>4/9/2024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5EFEF35C-854F-4858-863F-7E8AFAD683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9"/>
            <a:ext cx="1676400" cy="5851525"/>
          </a:xfrm>
        </p:spPr>
        <p:txBody>
          <a:bodyPr vert="eaVert"/>
          <a:lstStyle/>
          <a:p>
            <a:r>
              <a:rPr kumimoji="0" lang="tr-TR" smtClean="0"/>
              <a:t>Asıl başlık stili için tıklatın</a:t>
            </a:r>
            <a:endParaRPr kumimoji="0" lang="en-US"/>
          </a:p>
        </p:txBody>
      </p:sp>
      <p:sp>
        <p:nvSpPr>
          <p:cNvPr id="3" name="Dikey Metin Yer Tutucusu 2"/>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Veri Yer Tutucusu 3"/>
          <p:cNvSpPr>
            <a:spLocks noGrp="1"/>
          </p:cNvSpPr>
          <p:nvPr>
            <p:ph type="dt" sz="half" idx="10"/>
          </p:nvPr>
        </p:nvSpPr>
        <p:spPr/>
        <p:txBody>
          <a:bodyPr/>
          <a:lstStyle/>
          <a:p>
            <a:fld id="{F66EE400-DB2B-4DAC-8507-B0C1B2331565}" type="datetimeFigureOut">
              <a:rPr lang="en-US" smtClean="0"/>
              <a:t>4/9/2024</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5EFEF35C-854F-4858-863F-7E8AFAD683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8" name="İçerik Yer Tutucusu 7"/>
          <p:cNvSpPr>
            <a:spLocks noGrp="1"/>
          </p:cNvSpPr>
          <p:nvPr>
            <p:ph sz="quarter" idx="1"/>
          </p:nvPr>
        </p:nvSpPr>
        <p:spPr>
          <a:xfrm>
            <a:off x="457200" y="1600200"/>
            <a:ext cx="7467600" cy="4873752"/>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Veri Yer Tutucusu 6"/>
          <p:cNvSpPr>
            <a:spLocks noGrp="1"/>
          </p:cNvSpPr>
          <p:nvPr>
            <p:ph type="dt" sz="half" idx="14"/>
          </p:nvPr>
        </p:nvSpPr>
        <p:spPr/>
        <p:txBody>
          <a:bodyPr rtlCol="0"/>
          <a:lstStyle/>
          <a:p>
            <a:fld id="{F66EE400-DB2B-4DAC-8507-B0C1B2331565}" type="datetimeFigureOut">
              <a:rPr lang="en-US" smtClean="0"/>
              <a:t>4/9/2024</a:t>
            </a:fld>
            <a:endParaRPr lang="en-US"/>
          </a:p>
        </p:txBody>
      </p:sp>
      <p:sp>
        <p:nvSpPr>
          <p:cNvPr id="9" name="Slayt Numarası Yer Tutucusu 8"/>
          <p:cNvSpPr>
            <a:spLocks noGrp="1"/>
          </p:cNvSpPr>
          <p:nvPr>
            <p:ph type="sldNum" sz="quarter" idx="15"/>
          </p:nvPr>
        </p:nvSpPr>
        <p:spPr/>
        <p:txBody>
          <a:bodyPr rtlCol="0"/>
          <a:lstStyle/>
          <a:p>
            <a:fld id="{5EFEF35C-854F-4858-863F-7E8AFAD68350}" type="slidenum">
              <a:rPr lang="en-US" smtClean="0"/>
              <a:t>‹#›</a:t>
            </a:fld>
            <a:endParaRPr lang="en-US"/>
          </a:p>
        </p:txBody>
      </p:sp>
      <p:sp>
        <p:nvSpPr>
          <p:cNvPr id="10" name="Altbilgi Yer Tutucusu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Başlık 1"/>
          <p:cNvSpPr>
            <a:spLocks noGrp="1"/>
          </p:cNvSpPr>
          <p:nvPr>
            <p:ph type="title"/>
          </p:nvPr>
        </p:nvSpPr>
        <p:spPr>
          <a:xfrm>
            <a:off x="2286000" y="2895600"/>
            <a:ext cx="6172200" cy="2053590"/>
          </a:xfrm>
        </p:spPr>
        <p:txBody>
          <a:bodyPr/>
          <a:lstStyle>
            <a:lvl1pPr algn="l">
              <a:buNone/>
              <a:defRPr sz="3000" b="1" cap="small" baseline="0"/>
            </a:lvl1pPr>
          </a:lstStyle>
          <a:p>
            <a:r>
              <a:rPr kumimoji="0" lang="tr-TR" smtClean="0"/>
              <a:t>Asıl başlık stili için tıklatın</a:t>
            </a:r>
            <a:endParaRPr kumimoji="0" lang="en-US"/>
          </a:p>
        </p:txBody>
      </p:sp>
      <p:sp>
        <p:nvSpPr>
          <p:cNvPr id="3" name="Metin Yer Tutucusu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Veri Yer Tutucusu 3"/>
          <p:cNvSpPr>
            <a:spLocks noGrp="1"/>
          </p:cNvSpPr>
          <p:nvPr>
            <p:ph type="dt" sz="half" idx="10"/>
          </p:nvPr>
        </p:nvSpPr>
        <p:spPr bwMode="auto">
          <a:xfrm rot="5400000">
            <a:off x="7763256" y="1170432"/>
            <a:ext cx="2286000" cy="381000"/>
          </a:xfrm>
        </p:spPr>
        <p:txBody>
          <a:bodyPr/>
          <a:lstStyle/>
          <a:p>
            <a:fld id="{F66EE400-DB2B-4DAC-8507-B0C1B2331565}" type="datetimeFigureOut">
              <a:rPr lang="en-US" smtClean="0"/>
              <a:t>4/9/2024</a:t>
            </a:fld>
            <a:endParaRPr lang="en-US"/>
          </a:p>
        </p:txBody>
      </p:sp>
      <p:sp>
        <p:nvSpPr>
          <p:cNvPr id="5" name="Altbilgi Yer Tutucusu 4"/>
          <p:cNvSpPr>
            <a:spLocks noGrp="1"/>
          </p:cNvSpPr>
          <p:nvPr>
            <p:ph type="ftr" sz="quarter" idx="11"/>
          </p:nvPr>
        </p:nvSpPr>
        <p:spPr bwMode="auto">
          <a:xfrm rot="5400000">
            <a:off x="7077456" y="4178808"/>
            <a:ext cx="3657600" cy="384048"/>
          </a:xfrm>
        </p:spPr>
        <p:txBody>
          <a:bodyPr/>
          <a:lstStyle/>
          <a:p>
            <a:endParaRPr lang="en-US"/>
          </a:p>
        </p:txBody>
      </p:sp>
      <p:sp>
        <p:nvSpPr>
          <p:cNvPr id="9" name="Dikdörtgen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Dikdörtgen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ikdörtgen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ikdörtgen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Düz Bağlayıcı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Düz Bağlayıcı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Düz Bağlayıcı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Düz Bağlayıcı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Düz Bağlayıcı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Dikdörtgen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Düz Bağlayıcı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ayt Numarası Yer Tutucusu 5"/>
          <p:cNvSpPr>
            <a:spLocks noGrp="1"/>
          </p:cNvSpPr>
          <p:nvPr>
            <p:ph type="sldNum" sz="quarter" idx="12"/>
          </p:nvPr>
        </p:nvSpPr>
        <p:spPr bwMode="auto">
          <a:xfrm>
            <a:off x="1340616" y="4928702"/>
            <a:ext cx="609600" cy="517524"/>
          </a:xfrm>
        </p:spPr>
        <p:txBody>
          <a:bodyPr/>
          <a:lstStyle/>
          <a:p>
            <a:fld id="{5EFEF35C-854F-4858-863F-7E8AFAD6835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5" name="Veri Yer Tutucusu 4"/>
          <p:cNvSpPr>
            <a:spLocks noGrp="1"/>
          </p:cNvSpPr>
          <p:nvPr>
            <p:ph type="dt" sz="half" idx="10"/>
          </p:nvPr>
        </p:nvSpPr>
        <p:spPr/>
        <p:txBody>
          <a:bodyPr/>
          <a:lstStyle/>
          <a:p>
            <a:fld id="{F66EE400-DB2B-4DAC-8507-B0C1B2331565}" type="datetimeFigureOut">
              <a:rPr lang="en-US" smtClean="0"/>
              <a:t>4/9/2024</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5EFEF35C-854F-4858-863F-7E8AFAD68350}" type="slidenum">
              <a:rPr lang="en-US" smtClean="0"/>
              <a:t>‹#›</a:t>
            </a:fld>
            <a:endParaRPr lang="en-US"/>
          </a:p>
        </p:txBody>
      </p:sp>
      <p:sp>
        <p:nvSpPr>
          <p:cNvPr id="9" name="İçerik Yer Tutucusu 8"/>
          <p:cNvSpPr>
            <a:spLocks noGrp="1"/>
          </p:cNvSpPr>
          <p:nvPr>
            <p:ph sz="quarter" idx="1"/>
          </p:nvPr>
        </p:nvSpPr>
        <p:spPr>
          <a:xfrm>
            <a:off x="457200"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İçerik Yer Tutucusu 10"/>
          <p:cNvSpPr>
            <a:spLocks noGrp="1"/>
          </p:cNvSpPr>
          <p:nvPr>
            <p:ph sz="quarter" idx="2"/>
          </p:nvPr>
        </p:nvSpPr>
        <p:spPr>
          <a:xfrm>
            <a:off x="4270248"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7543800" cy="1143000"/>
          </a:xfrm>
        </p:spPr>
        <p:txBody>
          <a:bodyPr anchor="b"/>
          <a:lstStyle>
            <a:lvl1pPr>
              <a:defRPr/>
            </a:lvl1pPr>
          </a:lstStyle>
          <a:p>
            <a:r>
              <a:rPr kumimoji="0" lang="tr-TR" smtClean="0"/>
              <a:t>Asıl başlık stili için tıklatın</a:t>
            </a:r>
            <a:endParaRPr kumimoji="0" lang="en-US"/>
          </a:p>
        </p:txBody>
      </p:sp>
      <p:sp>
        <p:nvSpPr>
          <p:cNvPr id="7" name="Veri Yer Tutucusu 6"/>
          <p:cNvSpPr>
            <a:spLocks noGrp="1"/>
          </p:cNvSpPr>
          <p:nvPr>
            <p:ph type="dt" sz="half" idx="10"/>
          </p:nvPr>
        </p:nvSpPr>
        <p:spPr/>
        <p:txBody>
          <a:bodyPr/>
          <a:lstStyle/>
          <a:p>
            <a:fld id="{F66EE400-DB2B-4DAC-8507-B0C1B2331565}" type="datetimeFigureOut">
              <a:rPr lang="en-US" smtClean="0"/>
              <a:t>4/9/2024</a:t>
            </a:fld>
            <a:endParaRPr lang="en-US"/>
          </a:p>
        </p:txBody>
      </p:sp>
      <p:sp>
        <p:nvSpPr>
          <p:cNvPr id="8" name="Altbilgi Yer Tutucusu 7"/>
          <p:cNvSpPr>
            <a:spLocks noGrp="1"/>
          </p:cNvSpPr>
          <p:nvPr>
            <p:ph type="ftr" sz="quarter" idx="11"/>
          </p:nvPr>
        </p:nvSpPr>
        <p:spPr/>
        <p:txBody>
          <a:bodyPr/>
          <a:lstStyle/>
          <a:p>
            <a:endParaRPr lang="en-US"/>
          </a:p>
        </p:txBody>
      </p:sp>
      <p:sp>
        <p:nvSpPr>
          <p:cNvPr id="9" name="Slayt Numarası Yer Tutucusu 8"/>
          <p:cNvSpPr>
            <a:spLocks noGrp="1"/>
          </p:cNvSpPr>
          <p:nvPr>
            <p:ph type="sldNum" sz="quarter" idx="12"/>
          </p:nvPr>
        </p:nvSpPr>
        <p:spPr/>
        <p:txBody>
          <a:bodyPr/>
          <a:lstStyle/>
          <a:p>
            <a:fld id="{5EFEF35C-854F-4858-863F-7E8AFAD68350}" type="slidenum">
              <a:rPr lang="en-US" smtClean="0"/>
              <a:t>‹#›</a:t>
            </a:fld>
            <a:endParaRPr lang="en-US"/>
          </a:p>
        </p:txBody>
      </p:sp>
      <p:sp>
        <p:nvSpPr>
          <p:cNvPr id="11" name="İçerik Yer Tutucusu 10"/>
          <p:cNvSpPr>
            <a:spLocks noGrp="1"/>
          </p:cNvSpPr>
          <p:nvPr>
            <p:ph sz="quarter" idx="2"/>
          </p:nvPr>
        </p:nvSpPr>
        <p:spPr>
          <a:xfrm>
            <a:off x="457200"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İçerik Yer Tutucusu 12"/>
          <p:cNvSpPr>
            <a:spLocks noGrp="1"/>
          </p:cNvSpPr>
          <p:nvPr>
            <p:ph sz="quarter" idx="4"/>
          </p:nvPr>
        </p:nvSpPr>
        <p:spPr>
          <a:xfrm>
            <a:off x="4371975"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2" name="Metin Yer Tutucusu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
        <p:nvSpPr>
          <p:cNvPr id="14" name="Metin Yer Tutucusu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kumimoji="0" lang="tr-TR" smtClean="0"/>
              <a:t>Asıl başlık stili için tıklatın</a:t>
            </a:r>
            <a:endParaRPr kumimoji="0" lang="en-US"/>
          </a:p>
        </p:txBody>
      </p:sp>
      <p:sp>
        <p:nvSpPr>
          <p:cNvPr id="6" name="Veri Yer Tutucusu 5"/>
          <p:cNvSpPr>
            <a:spLocks noGrp="1"/>
          </p:cNvSpPr>
          <p:nvPr>
            <p:ph type="dt" sz="half" idx="10"/>
          </p:nvPr>
        </p:nvSpPr>
        <p:spPr/>
        <p:txBody>
          <a:bodyPr rtlCol="0"/>
          <a:lstStyle/>
          <a:p>
            <a:fld id="{F66EE400-DB2B-4DAC-8507-B0C1B2331565}" type="datetimeFigureOut">
              <a:rPr lang="en-US" smtClean="0"/>
              <a:t>4/9/2024</a:t>
            </a:fld>
            <a:endParaRPr lang="en-US"/>
          </a:p>
        </p:txBody>
      </p:sp>
      <p:sp>
        <p:nvSpPr>
          <p:cNvPr id="7" name="Slayt Numarası Yer Tutucusu 6"/>
          <p:cNvSpPr>
            <a:spLocks noGrp="1"/>
          </p:cNvSpPr>
          <p:nvPr>
            <p:ph type="sldNum" sz="quarter" idx="11"/>
          </p:nvPr>
        </p:nvSpPr>
        <p:spPr/>
        <p:txBody>
          <a:bodyPr rtlCol="0"/>
          <a:lstStyle/>
          <a:p>
            <a:fld id="{5EFEF35C-854F-4858-863F-7E8AFAD68350}" type="slidenum">
              <a:rPr lang="en-US" smtClean="0"/>
              <a:t>‹#›</a:t>
            </a:fld>
            <a:endParaRPr lang="en-US"/>
          </a:p>
        </p:txBody>
      </p:sp>
      <p:sp>
        <p:nvSpPr>
          <p:cNvPr id="8" name="Altbilgi Yer Tutucusu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F66EE400-DB2B-4DAC-8507-B0C1B2331565}" type="datetimeFigureOut">
              <a:rPr lang="en-US" smtClean="0"/>
              <a:t>4/9/2024</a:t>
            </a:fld>
            <a:endParaRPr lang="en-US"/>
          </a:p>
        </p:txBody>
      </p:sp>
      <p:sp>
        <p:nvSpPr>
          <p:cNvPr id="3" name="Altbilgi Yer Tutucusu 2"/>
          <p:cNvSpPr>
            <a:spLocks noGrp="1"/>
          </p:cNvSpPr>
          <p:nvPr>
            <p:ph type="ftr" sz="quarter" idx="11"/>
          </p:nvPr>
        </p:nvSpPr>
        <p:spPr/>
        <p:txBody>
          <a:bodyPr/>
          <a:lstStyle/>
          <a:p>
            <a:endParaRPr lang="en-US"/>
          </a:p>
        </p:txBody>
      </p:sp>
      <p:sp>
        <p:nvSpPr>
          <p:cNvPr id="4" name="Slayt Numarası Yer Tutucusu 3"/>
          <p:cNvSpPr>
            <a:spLocks noGrp="1"/>
          </p:cNvSpPr>
          <p:nvPr>
            <p:ph type="sldNum" sz="quarter" idx="12"/>
          </p:nvPr>
        </p:nvSpPr>
        <p:spPr/>
        <p:txBody>
          <a:bodyPr/>
          <a:lstStyle/>
          <a:p>
            <a:fld id="{5EFEF35C-854F-4858-863F-7E8AFAD683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Düz Bağlayıcı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Başlık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smtClean="0"/>
              <a:t>Asıl başlık stili için tıklatın</a:t>
            </a:r>
            <a:endParaRPr kumimoji="0" lang="en-US"/>
          </a:p>
        </p:txBody>
      </p:sp>
      <p:sp>
        <p:nvSpPr>
          <p:cNvPr id="3" name="Metin Yer Tutucusu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8" name="Düz Bağlayıcı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Düz Bağlayıcı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Düz Bağlayıcı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Dikdörtgen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Düz Bağlayıcı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çerik Yer Tutucusu 17"/>
          <p:cNvSpPr>
            <a:spLocks noGrp="1"/>
          </p:cNvSpPr>
          <p:nvPr>
            <p:ph sz="quarter" idx="1"/>
          </p:nvPr>
        </p:nvSpPr>
        <p:spPr>
          <a:xfrm>
            <a:off x="304800" y="274320"/>
            <a:ext cx="5638800" cy="6327648"/>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21" name="Veri Yer Tutucusu 20"/>
          <p:cNvSpPr>
            <a:spLocks noGrp="1"/>
          </p:cNvSpPr>
          <p:nvPr>
            <p:ph type="dt" sz="half" idx="14"/>
          </p:nvPr>
        </p:nvSpPr>
        <p:spPr/>
        <p:txBody>
          <a:bodyPr rtlCol="0"/>
          <a:lstStyle/>
          <a:p>
            <a:fld id="{F66EE400-DB2B-4DAC-8507-B0C1B2331565}" type="datetimeFigureOut">
              <a:rPr lang="en-US" smtClean="0"/>
              <a:t>4/9/2024</a:t>
            </a:fld>
            <a:endParaRPr lang="en-US"/>
          </a:p>
        </p:txBody>
      </p:sp>
      <p:sp>
        <p:nvSpPr>
          <p:cNvPr id="22" name="Slayt Numarası Yer Tutucusu 21"/>
          <p:cNvSpPr>
            <a:spLocks noGrp="1"/>
          </p:cNvSpPr>
          <p:nvPr>
            <p:ph type="sldNum" sz="quarter" idx="15"/>
          </p:nvPr>
        </p:nvSpPr>
        <p:spPr/>
        <p:txBody>
          <a:bodyPr rtlCol="0"/>
          <a:lstStyle/>
          <a:p>
            <a:fld id="{5EFEF35C-854F-4858-863F-7E8AFAD68350}" type="slidenum">
              <a:rPr lang="en-US" smtClean="0"/>
              <a:t>‹#›</a:t>
            </a:fld>
            <a:endParaRPr lang="en-US"/>
          </a:p>
        </p:txBody>
      </p:sp>
      <p:sp>
        <p:nvSpPr>
          <p:cNvPr id="23" name="Altbilgi Yer Tutucusu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Düz Bağlayıcı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Başlık 1"/>
          <p:cNvSpPr>
            <a:spLocks noGrp="1"/>
          </p:cNvSpPr>
          <p:nvPr>
            <p:ph type="title"/>
          </p:nvPr>
        </p:nvSpPr>
        <p:spPr>
          <a:xfrm rot="5400000">
            <a:off x="3350133" y="3200400"/>
            <a:ext cx="6309360" cy="457200"/>
          </a:xfrm>
        </p:spPr>
        <p:txBody>
          <a:bodyPr anchor="b"/>
          <a:lstStyle>
            <a:lvl1pPr algn="l">
              <a:buNone/>
              <a:defRPr sz="2000" b="1"/>
            </a:lvl1pPr>
          </a:lstStyle>
          <a:p>
            <a:r>
              <a:rPr kumimoji="0" lang="tr-TR" smtClean="0"/>
              <a:t>Asıl başlık stili için tıklatın</a:t>
            </a:r>
            <a:endParaRPr kumimoji="0" lang="en-US"/>
          </a:p>
        </p:txBody>
      </p:sp>
      <p:sp>
        <p:nvSpPr>
          <p:cNvPr id="3" name="Resim Yer Tutucusu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smtClean="0"/>
              <a:t>Resim eklemek için simgeyi tıklatın</a:t>
            </a:r>
            <a:endParaRPr kumimoji="0" lang="en-US" dirty="0"/>
          </a:p>
        </p:txBody>
      </p:sp>
      <p:sp>
        <p:nvSpPr>
          <p:cNvPr id="4" name="Metin Yer Tutucusu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10" name="Düz Bağlayıcı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Dikdörtgen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üz Bağlayıcı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Düz Bağlayıcı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Düz Bağlayıcı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Veri Yer Tutucusu 16"/>
          <p:cNvSpPr>
            <a:spLocks noGrp="1"/>
          </p:cNvSpPr>
          <p:nvPr>
            <p:ph type="dt" sz="half" idx="10"/>
          </p:nvPr>
        </p:nvSpPr>
        <p:spPr/>
        <p:txBody>
          <a:bodyPr rtlCol="0"/>
          <a:lstStyle/>
          <a:p>
            <a:fld id="{F66EE400-DB2B-4DAC-8507-B0C1B2331565}" type="datetimeFigureOut">
              <a:rPr lang="en-US" smtClean="0"/>
              <a:t>4/9/2024</a:t>
            </a:fld>
            <a:endParaRPr lang="en-US"/>
          </a:p>
        </p:txBody>
      </p:sp>
      <p:sp>
        <p:nvSpPr>
          <p:cNvPr id="18" name="Slayt Numarası Yer Tutucusu 17"/>
          <p:cNvSpPr>
            <a:spLocks noGrp="1"/>
          </p:cNvSpPr>
          <p:nvPr>
            <p:ph type="sldNum" sz="quarter" idx="11"/>
          </p:nvPr>
        </p:nvSpPr>
        <p:spPr/>
        <p:txBody>
          <a:bodyPr rtlCol="0"/>
          <a:lstStyle/>
          <a:p>
            <a:fld id="{5EFEF35C-854F-4858-863F-7E8AFAD68350}" type="slidenum">
              <a:rPr lang="en-US" smtClean="0"/>
              <a:t>‹#›</a:t>
            </a:fld>
            <a:endParaRPr lang="en-US"/>
          </a:p>
        </p:txBody>
      </p:sp>
      <p:sp>
        <p:nvSpPr>
          <p:cNvPr id="21" name="Altbilgi Yer Tutucusu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Düz Bağlayıcı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Başlık Yer Tutucusu 21"/>
          <p:cNvSpPr>
            <a:spLocks noGrp="1"/>
          </p:cNvSpPr>
          <p:nvPr>
            <p:ph type="title"/>
          </p:nvPr>
        </p:nvSpPr>
        <p:spPr>
          <a:xfrm>
            <a:off x="457200" y="274638"/>
            <a:ext cx="7467600" cy="1143000"/>
          </a:xfrm>
          <a:prstGeom prst="rect">
            <a:avLst/>
          </a:prstGeom>
        </p:spPr>
        <p:txBody>
          <a:bodyPr vert="horz" anchor="b">
            <a:normAutofit/>
          </a:bodyPr>
          <a:lstStyle/>
          <a:p>
            <a:r>
              <a:rPr kumimoji="0" lang="tr-TR" smtClean="0"/>
              <a:t>Asıl başlık stili için tıklatın</a:t>
            </a:r>
            <a:endParaRPr kumimoji="0" lang="en-US"/>
          </a:p>
        </p:txBody>
      </p:sp>
      <p:sp>
        <p:nvSpPr>
          <p:cNvPr id="13" name="Metin Yer Tutucusu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Veri Yer Tutucusu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F66EE400-DB2B-4DAC-8507-B0C1B2331565}" type="datetimeFigureOut">
              <a:rPr lang="en-US" smtClean="0"/>
              <a:t>4/9/2024</a:t>
            </a:fld>
            <a:endParaRPr lang="en-US"/>
          </a:p>
        </p:txBody>
      </p:sp>
      <p:sp>
        <p:nvSpPr>
          <p:cNvPr id="3" name="Altbilgi Yer Tutucusu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Düz Bağlayıcı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Düz Bağlayıcı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Dikdörtgen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üz Bağlayıcı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ayt Numarası Yer Tutucusu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EFEF35C-854F-4858-863F-7E8AFAD683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r>
              <a:rPr lang="tr-TR" dirty="0" smtClean="0"/>
              <a:t>RİSK DEĞERLENDİRMESİ</a:t>
            </a:r>
            <a:endParaRPr lang="en-US" dirty="0"/>
          </a:p>
        </p:txBody>
      </p:sp>
      <p:sp>
        <p:nvSpPr>
          <p:cNvPr id="3" name="Alt Başlık 2"/>
          <p:cNvSpPr>
            <a:spLocks noGrp="1"/>
          </p:cNvSpPr>
          <p:nvPr>
            <p:ph type="subTitle" idx="1"/>
          </p:nvPr>
        </p:nvSpPr>
        <p:spPr/>
        <p:txBody>
          <a:bodyPr/>
          <a:lstStyle/>
          <a:p>
            <a:r>
              <a:rPr lang="tr-TR" dirty="0" smtClean="0"/>
              <a:t>İDİL YİĞİT</a:t>
            </a:r>
            <a:endParaRPr lang="en-US" dirty="0"/>
          </a:p>
        </p:txBody>
      </p:sp>
    </p:spTree>
    <p:extLst>
      <p:ext uri="{BB962C8B-B14F-4D97-AF65-F5344CB8AC3E}">
        <p14:creationId xmlns:p14="http://schemas.microsoft.com/office/powerpoint/2010/main" val="264073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476672"/>
            <a:ext cx="7467600" cy="5737848"/>
          </a:xfrm>
        </p:spPr>
        <p:txBody>
          <a:bodyPr/>
          <a:lstStyle/>
          <a:p>
            <a:pPr marL="0" indent="0">
              <a:buNone/>
            </a:pPr>
            <a:r>
              <a:rPr lang="en-US" dirty="0" err="1"/>
              <a:t>Söz</a:t>
            </a:r>
            <a:r>
              <a:rPr lang="en-US" dirty="0"/>
              <a:t> </a:t>
            </a:r>
            <a:r>
              <a:rPr lang="en-US" dirty="0" err="1"/>
              <a:t>konusu</a:t>
            </a:r>
            <a:r>
              <a:rPr lang="en-US" dirty="0"/>
              <a:t> </a:t>
            </a:r>
            <a:r>
              <a:rPr lang="en-US" dirty="0" err="1"/>
              <a:t>Yönetmelik</a:t>
            </a:r>
            <a:r>
              <a:rPr lang="en-US" dirty="0"/>
              <a:t>, 6331 </a:t>
            </a:r>
            <a:r>
              <a:rPr lang="en-US" dirty="0" err="1"/>
              <a:t>sayılı</a:t>
            </a:r>
            <a:r>
              <a:rPr lang="en-US" dirty="0"/>
              <a:t> İSG </a:t>
            </a:r>
            <a:r>
              <a:rPr lang="en-US" dirty="0" err="1"/>
              <a:t>Kanunu</a:t>
            </a:r>
            <a:r>
              <a:rPr lang="en-US" dirty="0"/>
              <a:t> </a:t>
            </a:r>
            <a:r>
              <a:rPr lang="en-US" dirty="0" err="1"/>
              <a:t>kapsamındaki</a:t>
            </a:r>
            <a:r>
              <a:rPr lang="en-US" dirty="0"/>
              <a:t> </a:t>
            </a:r>
            <a:r>
              <a:rPr lang="en-US" dirty="0" err="1"/>
              <a:t>tüm</a:t>
            </a:r>
            <a:r>
              <a:rPr lang="en-US" dirty="0"/>
              <a:t> </a:t>
            </a:r>
            <a:r>
              <a:rPr lang="en-US" dirty="0" err="1"/>
              <a:t>iş</a:t>
            </a:r>
            <a:r>
              <a:rPr lang="en-US" dirty="0"/>
              <a:t> </a:t>
            </a:r>
            <a:r>
              <a:rPr lang="en-US" dirty="0" err="1"/>
              <a:t>yerlerini</a:t>
            </a:r>
            <a:r>
              <a:rPr lang="en-US" dirty="0"/>
              <a:t> </a:t>
            </a:r>
            <a:r>
              <a:rPr lang="en-US" dirty="0" err="1"/>
              <a:t>kapsamaktadır</a:t>
            </a:r>
            <a:r>
              <a:rPr lang="en-US" dirty="0"/>
              <a:t>. </a:t>
            </a:r>
            <a:endParaRPr lang="tr-TR" dirty="0" smtClean="0"/>
          </a:p>
          <a:p>
            <a:pPr marL="0" indent="0">
              <a:buNone/>
            </a:pPr>
            <a:endParaRPr lang="en-US" dirty="0"/>
          </a:p>
          <a:p>
            <a:pPr marL="0" indent="0">
              <a:buNone/>
            </a:pPr>
            <a:r>
              <a:rPr lang="en-US" dirty="0" err="1"/>
              <a:t>Yönetmelik</a:t>
            </a:r>
            <a:r>
              <a:rPr lang="en-US" dirty="0"/>
              <a:t> </a:t>
            </a:r>
            <a:r>
              <a:rPr lang="en-US" dirty="0" err="1"/>
              <a:t>altı</a:t>
            </a:r>
            <a:r>
              <a:rPr lang="en-US" dirty="0"/>
              <a:t> </a:t>
            </a:r>
            <a:r>
              <a:rPr lang="en-US" dirty="0" err="1"/>
              <a:t>ana</a:t>
            </a:r>
            <a:r>
              <a:rPr lang="en-US" dirty="0"/>
              <a:t> </a:t>
            </a:r>
            <a:r>
              <a:rPr lang="en-US" dirty="0" err="1"/>
              <a:t>başlıkta</a:t>
            </a:r>
            <a:r>
              <a:rPr lang="en-US" dirty="0"/>
              <a:t> </a:t>
            </a:r>
            <a:r>
              <a:rPr lang="en-US" dirty="0" err="1"/>
              <a:t>değerlendirilebilir</a:t>
            </a:r>
            <a:r>
              <a:rPr lang="en-US" dirty="0"/>
              <a:t>: </a:t>
            </a:r>
          </a:p>
          <a:p>
            <a:r>
              <a:rPr lang="en-US" b="1" dirty="0"/>
              <a:t> Risk </a:t>
            </a:r>
            <a:r>
              <a:rPr lang="tr-TR" b="1" dirty="0"/>
              <a:t>yönetiminin </a:t>
            </a:r>
            <a:r>
              <a:rPr lang="en-US" b="1" dirty="0" err="1"/>
              <a:t>kurulması</a:t>
            </a:r>
            <a:r>
              <a:rPr lang="en-US" b="1" dirty="0"/>
              <a:t> </a:t>
            </a:r>
          </a:p>
          <a:p>
            <a:r>
              <a:rPr lang="en-US" b="1" dirty="0"/>
              <a:t> </a:t>
            </a:r>
            <a:r>
              <a:rPr lang="en-US" b="1" dirty="0" err="1"/>
              <a:t>Tehlikelerin</a:t>
            </a:r>
            <a:r>
              <a:rPr lang="en-US" b="1" dirty="0"/>
              <a:t> </a:t>
            </a:r>
            <a:r>
              <a:rPr lang="en-US" b="1" dirty="0" err="1"/>
              <a:t>tanımlanması</a:t>
            </a:r>
            <a:r>
              <a:rPr lang="en-US" b="1" dirty="0"/>
              <a:t> </a:t>
            </a:r>
          </a:p>
          <a:p>
            <a:r>
              <a:rPr lang="en-US" b="1" dirty="0"/>
              <a:t> </a:t>
            </a:r>
            <a:r>
              <a:rPr lang="en-US" b="1" dirty="0" err="1"/>
              <a:t>Risklerin</a:t>
            </a:r>
            <a:r>
              <a:rPr lang="en-US" b="1" dirty="0"/>
              <a:t> </a:t>
            </a:r>
            <a:r>
              <a:rPr lang="en-US" b="1" dirty="0" err="1"/>
              <a:t>belirlenmesi</a:t>
            </a:r>
            <a:r>
              <a:rPr lang="en-US" b="1" dirty="0"/>
              <a:t> </a:t>
            </a:r>
            <a:r>
              <a:rPr lang="en-US" b="1" dirty="0" err="1"/>
              <a:t>ve</a:t>
            </a:r>
            <a:r>
              <a:rPr lang="en-US" b="1" dirty="0"/>
              <a:t> </a:t>
            </a:r>
            <a:r>
              <a:rPr lang="en-US" b="1" dirty="0" err="1"/>
              <a:t>analizi</a:t>
            </a:r>
            <a:r>
              <a:rPr lang="en-US" b="1" dirty="0"/>
              <a:t> </a:t>
            </a:r>
          </a:p>
          <a:p>
            <a:r>
              <a:rPr lang="en-US" b="1" dirty="0"/>
              <a:t> Risk </a:t>
            </a:r>
            <a:r>
              <a:rPr lang="en-US" b="1" dirty="0" err="1"/>
              <a:t>kontrol</a:t>
            </a:r>
            <a:r>
              <a:rPr lang="en-US" b="1" dirty="0"/>
              <a:t> </a:t>
            </a:r>
            <a:r>
              <a:rPr lang="en-US" b="1" dirty="0" err="1"/>
              <a:t>adımları</a:t>
            </a:r>
            <a:r>
              <a:rPr lang="en-US" b="1" dirty="0"/>
              <a:t> </a:t>
            </a:r>
          </a:p>
          <a:p>
            <a:r>
              <a:rPr lang="en-US" b="1" dirty="0"/>
              <a:t> </a:t>
            </a:r>
            <a:r>
              <a:rPr lang="en-US" b="1" dirty="0" err="1"/>
              <a:t>Dokümantasyon</a:t>
            </a:r>
            <a:r>
              <a:rPr lang="en-US" b="1" dirty="0"/>
              <a:t> </a:t>
            </a:r>
          </a:p>
          <a:p>
            <a:r>
              <a:rPr lang="en-US" b="1" dirty="0"/>
              <a:t> Risk </a:t>
            </a:r>
            <a:r>
              <a:rPr lang="en-US" b="1" dirty="0" err="1"/>
              <a:t>değerlendirmesinin</a:t>
            </a:r>
            <a:r>
              <a:rPr lang="en-US" b="1" dirty="0"/>
              <a:t> </a:t>
            </a:r>
            <a:r>
              <a:rPr lang="en-US" b="1" dirty="0" err="1"/>
              <a:t>yenilenmesi</a:t>
            </a:r>
            <a:r>
              <a:rPr lang="en-US" b="1" dirty="0"/>
              <a:t> </a:t>
            </a:r>
          </a:p>
          <a:p>
            <a:pPr marL="0" indent="0">
              <a:buNone/>
            </a:pPr>
            <a:endParaRPr lang="en-US" dirty="0"/>
          </a:p>
        </p:txBody>
      </p:sp>
    </p:spTree>
    <p:extLst>
      <p:ext uri="{BB962C8B-B14F-4D97-AF65-F5344CB8AC3E}">
        <p14:creationId xmlns:p14="http://schemas.microsoft.com/office/powerpoint/2010/main" val="354490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88640"/>
            <a:ext cx="8291264" cy="6285312"/>
          </a:xfrm>
        </p:spPr>
        <p:txBody>
          <a:bodyPr/>
          <a:lstStyle/>
          <a:p>
            <a:r>
              <a:rPr lang="en-US" b="1" i="1" dirty="0"/>
              <a:t>Risk </a:t>
            </a:r>
            <a:r>
              <a:rPr lang="en-US" b="1" i="1" dirty="0" err="1"/>
              <a:t>İhtimali</a:t>
            </a:r>
            <a:r>
              <a:rPr lang="en-US" b="1" i="1" dirty="0"/>
              <a:t> (</a:t>
            </a:r>
            <a:r>
              <a:rPr lang="en-US" b="1" i="1" dirty="0" err="1"/>
              <a:t>Olasılık</a:t>
            </a:r>
            <a:r>
              <a:rPr lang="en-US" b="1" i="1" dirty="0"/>
              <a:t>): </a:t>
            </a:r>
            <a:r>
              <a:rPr lang="en-US" dirty="0" err="1"/>
              <a:t>Tehlikenin</a:t>
            </a:r>
            <a:r>
              <a:rPr lang="en-US" dirty="0"/>
              <a:t> </a:t>
            </a:r>
            <a:r>
              <a:rPr lang="en-US" dirty="0" err="1"/>
              <a:t>sonucunda</a:t>
            </a:r>
            <a:r>
              <a:rPr lang="en-US" dirty="0"/>
              <a:t> </a:t>
            </a:r>
            <a:r>
              <a:rPr lang="en-US" dirty="0" err="1"/>
              <a:t>riskin</a:t>
            </a:r>
            <a:r>
              <a:rPr lang="en-US" dirty="0"/>
              <a:t> </a:t>
            </a:r>
            <a:r>
              <a:rPr lang="en-US" dirty="0" err="1"/>
              <a:t>gerçekleşmesidir</a:t>
            </a:r>
            <a:r>
              <a:rPr lang="en-US" dirty="0" smtClean="0"/>
              <a:t>.</a:t>
            </a:r>
            <a:endParaRPr lang="tr-TR" dirty="0" smtClean="0"/>
          </a:p>
          <a:p>
            <a:pPr marL="0" indent="0">
              <a:buNone/>
            </a:pPr>
            <a:endParaRPr lang="en-US" dirty="0"/>
          </a:p>
          <a:p>
            <a:r>
              <a:rPr lang="en-US" i="1" dirty="0"/>
              <a:t>Risk </a:t>
            </a:r>
            <a:r>
              <a:rPr lang="en-US" i="1" dirty="0" err="1"/>
              <a:t>Sonucu</a:t>
            </a:r>
            <a:r>
              <a:rPr lang="en-US" i="1" dirty="0"/>
              <a:t> (</a:t>
            </a:r>
            <a:r>
              <a:rPr lang="en-US" i="1" dirty="0" err="1"/>
              <a:t>Şiddet</a:t>
            </a:r>
            <a:r>
              <a:rPr lang="en-US" i="1" dirty="0"/>
              <a:t>): </a:t>
            </a:r>
            <a:r>
              <a:rPr lang="en-US" dirty="0"/>
              <a:t>Riske </a:t>
            </a:r>
            <a:r>
              <a:rPr lang="en-US" dirty="0" err="1"/>
              <a:t>maruz</a:t>
            </a:r>
            <a:r>
              <a:rPr lang="en-US" dirty="0"/>
              <a:t> </a:t>
            </a:r>
            <a:r>
              <a:rPr lang="en-US" dirty="0" err="1"/>
              <a:t>kalan</a:t>
            </a:r>
            <a:r>
              <a:rPr lang="en-US" dirty="0"/>
              <a:t> </a:t>
            </a:r>
            <a:r>
              <a:rPr lang="en-US" dirty="0" err="1"/>
              <a:t>kişi</a:t>
            </a:r>
            <a:r>
              <a:rPr lang="en-US" dirty="0"/>
              <a:t> / </a:t>
            </a:r>
            <a:r>
              <a:rPr lang="en-US" dirty="0" err="1"/>
              <a:t>kişiler</a:t>
            </a:r>
            <a:r>
              <a:rPr lang="en-US" dirty="0"/>
              <a:t> </a:t>
            </a:r>
            <a:r>
              <a:rPr lang="en-US" dirty="0" err="1"/>
              <a:t>üzerinde</a:t>
            </a:r>
            <a:r>
              <a:rPr lang="en-US" dirty="0"/>
              <a:t> </a:t>
            </a:r>
            <a:r>
              <a:rPr lang="en-US" dirty="0" err="1"/>
              <a:t>oluşturduğu</a:t>
            </a:r>
            <a:r>
              <a:rPr lang="en-US" dirty="0"/>
              <a:t> </a:t>
            </a:r>
            <a:r>
              <a:rPr lang="en-US" dirty="0" err="1"/>
              <a:t>olumsuz</a:t>
            </a:r>
            <a:r>
              <a:rPr lang="en-US" dirty="0"/>
              <a:t> </a:t>
            </a:r>
            <a:r>
              <a:rPr lang="en-US" dirty="0" err="1"/>
              <a:t>etkinin</a:t>
            </a:r>
            <a:r>
              <a:rPr lang="en-US" dirty="0"/>
              <a:t> </a:t>
            </a:r>
            <a:r>
              <a:rPr lang="en-US" dirty="0" err="1"/>
              <a:t>büyüklüğüdür</a:t>
            </a:r>
            <a:r>
              <a:rPr lang="en-US" dirty="0"/>
              <a:t>. (Risk </a:t>
            </a:r>
            <a:r>
              <a:rPr lang="en-US" dirty="0" err="1"/>
              <a:t>sonucu</a:t>
            </a:r>
            <a:r>
              <a:rPr lang="en-US" dirty="0"/>
              <a:t> </a:t>
            </a:r>
            <a:r>
              <a:rPr lang="en-US" dirty="0" err="1"/>
              <a:t>ortaya</a:t>
            </a:r>
            <a:r>
              <a:rPr lang="en-US" dirty="0"/>
              <a:t> </a:t>
            </a:r>
            <a:r>
              <a:rPr lang="en-US" dirty="0" err="1"/>
              <a:t>çıkacak</a:t>
            </a:r>
            <a:r>
              <a:rPr lang="en-US" dirty="0"/>
              <a:t> </a:t>
            </a:r>
            <a:r>
              <a:rPr lang="en-US" dirty="0" err="1"/>
              <a:t>zararın</a:t>
            </a:r>
            <a:r>
              <a:rPr lang="en-US" dirty="0"/>
              <a:t> </a:t>
            </a:r>
            <a:r>
              <a:rPr lang="en-US" dirty="0" err="1"/>
              <a:t>büyüklüğünü</a:t>
            </a:r>
            <a:r>
              <a:rPr lang="en-US" dirty="0"/>
              <a:t> </a:t>
            </a:r>
            <a:r>
              <a:rPr lang="en-US" dirty="0" err="1"/>
              <a:t>tanımlar</a:t>
            </a:r>
            <a:r>
              <a:rPr lang="en-US" dirty="0"/>
              <a:t>.) </a:t>
            </a:r>
            <a:endParaRPr lang="tr-TR" dirty="0" smtClean="0"/>
          </a:p>
          <a:p>
            <a:pPr marL="0" indent="0">
              <a:buNone/>
            </a:pPr>
            <a:endParaRPr lang="en-US" dirty="0"/>
          </a:p>
          <a:p>
            <a:r>
              <a:rPr lang="en-US" i="1" dirty="0"/>
              <a:t>Risk </a:t>
            </a:r>
            <a:r>
              <a:rPr lang="en-US" i="1" dirty="0" err="1"/>
              <a:t>Derecesi</a:t>
            </a:r>
            <a:r>
              <a:rPr lang="en-US" i="1" dirty="0"/>
              <a:t>: </a:t>
            </a:r>
            <a:r>
              <a:rPr lang="en-US" dirty="0" err="1"/>
              <a:t>Riskin</a:t>
            </a:r>
            <a:r>
              <a:rPr lang="en-US" dirty="0"/>
              <a:t> </a:t>
            </a:r>
            <a:r>
              <a:rPr lang="en-US" dirty="0" err="1"/>
              <a:t>gerçekleşme</a:t>
            </a:r>
            <a:r>
              <a:rPr lang="en-US" dirty="0"/>
              <a:t> </a:t>
            </a:r>
            <a:r>
              <a:rPr lang="en-US" dirty="0" err="1"/>
              <a:t>olasılığı</a:t>
            </a:r>
            <a:r>
              <a:rPr lang="en-US" dirty="0"/>
              <a:t> </a:t>
            </a:r>
            <a:r>
              <a:rPr lang="en-US" dirty="0" err="1"/>
              <a:t>ile</a:t>
            </a:r>
            <a:r>
              <a:rPr lang="en-US" dirty="0"/>
              <a:t> </a:t>
            </a:r>
            <a:r>
              <a:rPr lang="en-US" dirty="0" err="1"/>
              <a:t>riskin</a:t>
            </a:r>
            <a:r>
              <a:rPr lang="en-US" dirty="0"/>
              <a:t> </a:t>
            </a:r>
            <a:r>
              <a:rPr lang="en-US" dirty="0" err="1"/>
              <a:t>şiddetinin</a:t>
            </a:r>
            <a:r>
              <a:rPr lang="en-US" dirty="0"/>
              <a:t> </a:t>
            </a:r>
            <a:r>
              <a:rPr lang="en-US" dirty="0" err="1"/>
              <a:t>sayısal</a:t>
            </a:r>
            <a:r>
              <a:rPr lang="en-US" dirty="0"/>
              <a:t> </a:t>
            </a:r>
            <a:r>
              <a:rPr lang="en-US" dirty="0" err="1"/>
              <a:t>değerinin</a:t>
            </a:r>
            <a:r>
              <a:rPr lang="en-US" dirty="0"/>
              <a:t> </a:t>
            </a:r>
            <a:r>
              <a:rPr lang="en-US" dirty="0" err="1"/>
              <a:t>çarpımı</a:t>
            </a:r>
            <a:r>
              <a:rPr lang="en-US" dirty="0"/>
              <a:t> </a:t>
            </a:r>
            <a:r>
              <a:rPr lang="en-US" dirty="0" err="1"/>
              <a:t>ile</a:t>
            </a:r>
            <a:r>
              <a:rPr lang="en-US" dirty="0"/>
              <a:t> </a:t>
            </a:r>
            <a:r>
              <a:rPr lang="en-US" dirty="0" err="1"/>
              <a:t>bulunur</a:t>
            </a:r>
            <a:r>
              <a:rPr lang="en-US" dirty="0"/>
              <a:t>. </a:t>
            </a:r>
          </a:p>
          <a:p>
            <a:pPr marL="0" indent="0">
              <a:buNone/>
            </a:pPr>
            <a:r>
              <a:rPr lang="tr-TR" i="1" dirty="0" smtClean="0"/>
              <a:t>		</a:t>
            </a:r>
          </a:p>
          <a:p>
            <a:pPr marL="0" indent="0">
              <a:buNone/>
            </a:pPr>
            <a:r>
              <a:rPr lang="tr-TR" i="1" dirty="0"/>
              <a:t>	</a:t>
            </a:r>
            <a:r>
              <a:rPr lang="tr-TR" i="1" dirty="0" smtClean="0"/>
              <a:t>	</a:t>
            </a:r>
            <a:r>
              <a:rPr lang="en-US" b="1" i="1" dirty="0" smtClean="0"/>
              <a:t>Risk</a:t>
            </a:r>
            <a:r>
              <a:rPr lang="en-US" b="1" i="1" dirty="0"/>
              <a:t>= </a:t>
            </a:r>
            <a:r>
              <a:rPr lang="en-US" b="1" i="1" dirty="0" err="1"/>
              <a:t>Olasılık</a:t>
            </a:r>
            <a:r>
              <a:rPr lang="en-US" b="1" i="1" dirty="0"/>
              <a:t> x </a:t>
            </a:r>
            <a:r>
              <a:rPr lang="en-US" b="1" i="1" dirty="0" err="1"/>
              <a:t>Şiddet</a:t>
            </a:r>
            <a:r>
              <a:rPr lang="en-US" b="1" i="1" dirty="0"/>
              <a:t> </a:t>
            </a:r>
            <a:endParaRPr lang="en-US" b="1" dirty="0"/>
          </a:p>
        </p:txBody>
      </p:sp>
    </p:spTree>
    <p:extLst>
      <p:ext uri="{BB962C8B-B14F-4D97-AF65-F5344CB8AC3E}">
        <p14:creationId xmlns:p14="http://schemas.microsoft.com/office/powerpoint/2010/main" val="177492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8003232" cy="6141296"/>
          </a:xfrm>
        </p:spPr>
        <p:txBody>
          <a:bodyPr/>
          <a:lstStyle/>
          <a:p>
            <a:endParaRPr lang="tr-TR" dirty="0" smtClean="0"/>
          </a:p>
          <a:p>
            <a:endParaRPr lang="tr-TR" dirty="0"/>
          </a:p>
          <a:p>
            <a:r>
              <a:rPr lang="en-US" dirty="0" err="1" smtClean="0"/>
              <a:t>Kalitatif</a:t>
            </a:r>
            <a:r>
              <a:rPr lang="en-US" dirty="0" smtClean="0"/>
              <a:t> </a:t>
            </a:r>
            <a:r>
              <a:rPr lang="en-US" dirty="0"/>
              <a:t>risk </a:t>
            </a:r>
            <a:r>
              <a:rPr lang="en-US" dirty="0" err="1"/>
              <a:t>değerlendirme</a:t>
            </a:r>
            <a:r>
              <a:rPr lang="en-US" dirty="0"/>
              <a:t> </a:t>
            </a:r>
            <a:r>
              <a:rPr lang="en-US" dirty="0" err="1"/>
              <a:t>tekniklerinde</a:t>
            </a:r>
            <a:r>
              <a:rPr lang="en-US" dirty="0"/>
              <a:t> risk </a:t>
            </a:r>
            <a:r>
              <a:rPr lang="en-US" dirty="0" err="1"/>
              <a:t>değeri</a:t>
            </a:r>
            <a:r>
              <a:rPr lang="en-US" dirty="0"/>
              <a:t> </a:t>
            </a:r>
            <a:r>
              <a:rPr lang="en-US" dirty="0" err="1"/>
              <a:t>hesaplanırken</a:t>
            </a:r>
            <a:r>
              <a:rPr lang="en-US" dirty="0"/>
              <a:t> </a:t>
            </a:r>
            <a:r>
              <a:rPr lang="en-US" dirty="0" err="1"/>
              <a:t>sözel</a:t>
            </a:r>
            <a:r>
              <a:rPr lang="en-US" dirty="0"/>
              <a:t> </a:t>
            </a:r>
            <a:r>
              <a:rPr lang="en-US" dirty="0" err="1"/>
              <a:t>değerlerden</a:t>
            </a:r>
            <a:r>
              <a:rPr lang="en-US" dirty="0"/>
              <a:t> </a:t>
            </a:r>
            <a:r>
              <a:rPr lang="en-US" dirty="0" err="1"/>
              <a:t>faydalanılmaktadır</a:t>
            </a:r>
            <a:r>
              <a:rPr lang="en-US" dirty="0"/>
              <a:t>. </a:t>
            </a:r>
            <a:endParaRPr lang="tr-TR" dirty="0" smtClean="0"/>
          </a:p>
          <a:p>
            <a:endParaRPr lang="tr-TR" dirty="0" smtClean="0"/>
          </a:p>
          <a:p>
            <a:pPr marL="0" indent="0">
              <a:buNone/>
            </a:pPr>
            <a:endParaRPr lang="tr-TR" dirty="0"/>
          </a:p>
          <a:p>
            <a:r>
              <a:rPr lang="en-US" dirty="0" smtClean="0"/>
              <a:t>Risk </a:t>
            </a:r>
            <a:r>
              <a:rPr lang="en-US" dirty="0" err="1"/>
              <a:t>hesaplanırken</a:t>
            </a:r>
            <a:r>
              <a:rPr lang="en-US" dirty="0"/>
              <a:t> </a:t>
            </a:r>
            <a:r>
              <a:rPr lang="en-US" dirty="0" err="1"/>
              <a:t>ve</a:t>
            </a:r>
            <a:r>
              <a:rPr lang="en-US" dirty="0"/>
              <a:t> </a:t>
            </a:r>
            <a:r>
              <a:rPr lang="en-US" dirty="0" err="1"/>
              <a:t>ifade</a:t>
            </a:r>
            <a:r>
              <a:rPr lang="en-US" dirty="0"/>
              <a:t> </a:t>
            </a:r>
            <a:r>
              <a:rPr lang="en-US" dirty="0" err="1"/>
              <a:t>edilirken</a:t>
            </a:r>
            <a:r>
              <a:rPr lang="en-US" dirty="0"/>
              <a:t> </a:t>
            </a:r>
            <a:r>
              <a:rPr lang="en-US" dirty="0" err="1"/>
              <a:t>numerik</a:t>
            </a:r>
            <a:r>
              <a:rPr lang="en-US" dirty="0"/>
              <a:t> </a:t>
            </a:r>
            <a:r>
              <a:rPr lang="en-US" dirty="0" err="1"/>
              <a:t>değerler</a:t>
            </a:r>
            <a:r>
              <a:rPr lang="en-US" dirty="0"/>
              <a:t> </a:t>
            </a:r>
            <a:r>
              <a:rPr lang="en-US" dirty="0" err="1"/>
              <a:t>yerine</a:t>
            </a:r>
            <a:r>
              <a:rPr lang="en-US" dirty="0"/>
              <a:t> </a:t>
            </a:r>
            <a:r>
              <a:rPr lang="en-US" dirty="0" err="1"/>
              <a:t>tanımlayıcı</a:t>
            </a:r>
            <a:r>
              <a:rPr lang="en-US" dirty="0"/>
              <a:t> </a:t>
            </a:r>
            <a:r>
              <a:rPr lang="en-US" dirty="0" err="1"/>
              <a:t>değerler</a:t>
            </a:r>
            <a:r>
              <a:rPr lang="en-US" dirty="0"/>
              <a:t> </a:t>
            </a:r>
            <a:r>
              <a:rPr lang="en-US" dirty="0" err="1"/>
              <a:t>kullanılmaktadır</a:t>
            </a:r>
            <a:r>
              <a:rPr lang="en-US" dirty="0"/>
              <a:t>. </a:t>
            </a:r>
          </a:p>
        </p:txBody>
      </p:sp>
    </p:spTree>
    <p:extLst>
      <p:ext uri="{BB962C8B-B14F-4D97-AF65-F5344CB8AC3E}">
        <p14:creationId xmlns:p14="http://schemas.microsoft.com/office/powerpoint/2010/main" val="57692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7931224" cy="6357320"/>
          </a:xfrm>
        </p:spPr>
        <p:txBody>
          <a:bodyPr>
            <a:normAutofit/>
          </a:bodyPr>
          <a:lstStyle/>
          <a:p>
            <a:r>
              <a:rPr lang="en-US" dirty="0" err="1"/>
              <a:t>Şiddet</a:t>
            </a:r>
            <a:r>
              <a:rPr lang="en-US" dirty="0"/>
              <a:t> (</a:t>
            </a:r>
            <a:r>
              <a:rPr lang="en-US" dirty="0" err="1"/>
              <a:t>Önem</a:t>
            </a:r>
            <a:r>
              <a:rPr lang="en-US" dirty="0"/>
              <a:t>) </a:t>
            </a:r>
            <a:r>
              <a:rPr lang="en-US" dirty="0" err="1" smtClean="0"/>
              <a:t>puanlaması</a:t>
            </a:r>
            <a:r>
              <a:rPr lang="en-US" dirty="0" smtClean="0"/>
              <a:t>: </a:t>
            </a:r>
            <a:endParaRPr lang="en-US" dirty="0"/>
          </a:p>
          <a:p>
            <a:pPr marL="0" indent="0">
              <a:buNone/>
            </a:pPr>
            <a:r>
              <a:rPr lang="en-US" dirty="0"/>
              <a:t> </a:t>
            </a:r>
            <a:r>
              <a:rPr lang="en-US" b="1" i="1" dirty="0" err="1"/>
              <a:t>Çok</a:t>
            </a:r>
            <a:r>
              <a:rPr lang="en-US" b="1" i="1" dirty="0"/>
              <a:t> </a:t>
            </a:r>
            <a:r>
              <a:rPr lang="en-US" b="1" i="1" dirty="0" err="1"/>
              <a:t>önemli</a:t>
            </a:r>
            <a:r>
              <a:rPr lang="en-US" i="1" dirty="0"/>
              <a:t>: </a:t>
            </a:r>
            <a:r>
              <a:rPr lang="en-US" dirty="0" err="1"/>
              <a:t>Ölüm</a:t>
            </a:r>
            <a:r>
              <a:rPr lang="en-US" dirty="0"/>
              <a:t>, </a:t>
            </a:r>
            <a:r>
              <a:rPr lang="en-US" dirty="0" err="1"/>
              <a:t>yaralanma</a:t>
            </a:r>
            <a:r>
              <a:rPr lang="en-US" dirty="0"/>
              <a:t> </a:t>
            </a:r>
            <a:r>
              <a:rPr lang="en-US" dirty="0" err="1"/>
              <a:t>veya</a:t>
            </a:r>
            <a:r>
              <a:rPr lang="en-US" dirty="0"/>
              <a:t> </a:t>
            </a:r>
            <a:r>
              <a:rPr lang="en-US" dirty="0" err="1"/>
              <a:t>uzun</a:t>
            </a:r>
            <a:r>
              <a:rPr lang="en-US" dirty="0"/>
              <a:t> </a:t>
            </a:r>
            <a:r>
              <a:rPr lang="en-US" dirty="0" err="1"/>
              <a:t>süreli</a:t>
            </a:r>
            <a:r>
              <a:rPr lang="en-US" dirty="0"/>
              <a:t> </a:t>
            </a:r>
            <a:r>
              <a:rPr lang="en-US" dirty="0" err="1"/>
              <a:t>hastalık</a:t>
            </a:r>
            <a:r>
              <a:rPr lang="en-US" dirty="0"/>
              <a:t>/</a:t>
            </a:r>
            <a:r>
              <a:rPr lang="en-US" dirty="0" err="1"/>
              <a:t>sakatlıklara</a:t>
            </a:r>
            <a:r>
              <a:rPr lang="en-US" dirty="0"/>
              <a:t> </a:t>
            </a:r>
            <a:r>
              <a:rPr lang="en-US" dirty="0" err="1"/>
              <a:t>sebep</a:t>
            </a:r>
            <a:r>
              <a:rPr lang="en-US" dirty="0"/>
              <a:t> </a:t>
            </a:r>
            <a:r>
              <a:rPr lang="en-US" dirty="0" err="1"/>
              <a:t>olacaktır</a:t>
            </a:r>
            <a:r>
              <a:rPr lang="en-US" dirty="0"/>
              <a:t>. </a:t>
            </a:r>
          </a:p>
          <a:p>
            <a:pPr marL="0" indent="0">
              <a:buNone/>
            </a:pPr>
            <a:r>
              <a:rPr lang="en-US" dirty="0"/>
              <a:t> </a:t>
            </a:r>
            <a:r>
              <a:rPr lang="en-US" b="1" i="1" dirty="0" err="1"/>
              <a:t>Ciddi</a:t>
            </a:r>
            <a:r>
              <a:rPr lang="en-US" b="1" i="1" dirty="0"/>
              <a:t>: </a:t>
            </a:r>
            <a:r>
              <a:rPr lang="en-US" dirty="0" err="1"/>
              <a:t>Yaralanmalar</a:t>
            </a:r>
            <a:r>
              <a:rPr lang="en-US" dirty="0"/>
              <a:t>, </a:t>
            </a:r>
            <a:r>
              <a:rPr lang="en-US" dirty="0" err="1"/>
              <a:t>hastalıklar</a:t>
            </a:r>
            <a:r>
              <a:rPr lang="en-US" dirty="0"/>
              <a:t> </a:t>
            </a:r>
            <a:r>
              <a:rPr lang="en-US" dirty="0" err="1"/>
              <a:t>ve</a:t>
            </a:r>
            <a:r>
              <a:rPr lang="en-US" dirty="0"/>
              <a:t> </a:t>
            </a:r>
            <a:r>
              <a:rPr lang="en-US" dirty="0" err="1"/>
              <a:t>kısa</a:t>
            </a:r>
            <a:r>
              <a:rPr lang="en-US" dirty="0"/>
              <a:t> </a:t>
            </a:r>
            <a:r>
              <a:rPr lang="en-US" dirty="0" err="1"/>
              <a:t>süreli</a:t>
            </a:r>
            <a:r>
              <a:rPr lang="en-US" dirty="0"/>
              <a:t> </a:t>
            </a:r>
            <a:r>
              <a:rPr lang="en-US" dirty="0" err="1"/>
              <a:t>sakatlıklara</a:t>
            </a:r>
            <a:r>
              <a:rPr lang="en-US" dirty="0"/>
              <a:t> </a:t>
            </a:r>
            <a:r>
              <a:rPr lang="en-US" dirty="0" err="1"/>
              <a:t>sebep</a:t>
            </a:r>
            <a:r>
              <a:rPr lang="en-US" dirty="0"/>
              <a:t> </a:t>
            </a:r>
            <a:r>
              <a:rPr lang="en-US" dirty="0" err="1"/>
              <a:t>olacaktır</a:t>
            </a:r>
            <a:r>
              <a:rPr lang="en-US" dirty="0"/>
              <a:t>. </a:t>
            </a:r>
          </a:p>
          <a:p>
            <a:pPr marL="0" indent="0">
              <a:buNone/>
            </a:pPr>
            <a:r>
              <a:rPr lang="en-US" dirty="0"/>
              <a:t> </a:t>
            </a:r>
            <a:r>
              <a:rPr lang="en-US" b="1" i="1" dirty="0" err="1"/>
              <a:t>Hafif</a:t>
            </a:r>
            <a:r>
              <a:rPr lang="en-US" b="1" i="1" dirty="0"/>
              <a:t>: </a:t>
            </a:r>
            <a:r>
              <a:rPr lang="en-US" dirty="0" err="1"/>
              <a:t>Diğer</a:t>
            </a:r>
            <a:r>
              <a:rPr lang="en-US" dirty="0"/>
              <a:t> </a:t>
            </a:r>
            <a:r>
              <a:rPr lang="en-US" dirty="0" err="1"/>
              <a:t>tüm</a:t>
            </a:r>
            <a:r>
              <a:rPr lang="en-US" dirty="0"/>
              <a:t> </a:t>
            </a:r>
            <a:r>
              <a:rPr lang="en-US" dirty="0" err="1"/>
              <a:t>yaralanmalar</a:t>
            </a:r>
            <a:r>
              <a:rPr lang="en-US" dirty="0"/>
              <a:t> </a:t>
            </a:r>
            <a:r>
              <a:rPr lang="en-US" dirty="0" err="1"/>
              <a:t>ve</a:t>
            </a:r>
            <a:r>
              <a:rPr lang="en-US" dirty="0"/>
              <a:t> </a:t>
            </a:r>
            <a:r>
              <a:rPr lang="en-US" dirty="0" err="1"/>
              <a:t>hastalıklara</a:t>
            </a:r>
            <a:r>
              <a:rPr lang="en-US" dirty="0"/>
              <a:t> </a:t>
            </a:r>
            <a:r>
              <a:rPr lang="en-US" dirty="0" err="1"/>
              <a:t>sebep</a:t>
            </a:r>
            <a:r>
              <a:rPr lang="en-US" dirty="0"/>
              <a:t> </a:t>
            </a:r>
            <a:r>
              <a:rPr lang="en-US" dirty="0" err="1"/>
              <a:t>olur</a:t>
            </a:r>
            <a:r>
              <a:rPr lang="en-US" dirty="0"/>
              <a:t>. </a:t>
            </a:r>
            <a:endParaRPr lang="tr-TR" dirty="0"/>
          </a:p>
          <a:p>
            <a:pPr marL="0" indent="0">
              <a:buNone/>
            </a:pPr>
            <a:endParaRPr lang="tr-TR" dirty="0" smtClean="0"/>
          </a:p>
          <a:p>
            <a:r>
              <a:rPr lang="en-US" dirty="0" err="1" smtClean="0"/>
              <a:t>Tehlikenin</a:t>
            </a:r>
            <a:r>
              <a:rPr lang="en-US" dirty="0" smtClean="0"/>
              <a:t> </a:t>
            </a:r>
            <a:r>
              <a:rPr lang="en-US" dirty="0" err="1"/>
              <a:t>ortaya</a:t>
            </a:r>
            <a:r>
              <a:rPr lang="en-US" dirty="0"/>
              <a:t> </a:t>
            </a:r>
            <a:r>
              <a:rPr lang="en-US" dirty="0" err="1"/>
              <a:t>çıkma</a:t>
            </a:r>
            <a:r>
              <a:rPr lang="en-US" dirty="0"/>
              <a:t> </a:t>
            </a:r>
            <a:r>
              <a:rPr lang="tr-TR" b="1" dirty="0" smtClean="0"/>
              <a:t>OLASILIK</a:t>
            </a:r>
            <a:r>
              <a:rPr lang="en-US" b="1" dirty="0" smtClean="0"/>
              <a:t> </a:t>
            </a:r>
            <a:r>
              <a:rPr lang="en-US" dirty="0" err="1" smtClean="0"/>
              <a:t>ise</a:t>
            </a:r>
            <a:r>
              <a:rPr lang="tr-TR" dirty="0" smtClean="0"/>
              <a:t>;</a:t>
            </a:r>
            <a:r>
              <a:rPr lang="en-US" dirty="0" smtClean="0"/>
              <a:t> </a:t>
            </a:r>
            <a:endParaRPr lang="en-US" dirty="0"/>
          </a:p>
          <a:p>
            <a:pPr marL="0" indent="0">
              <a:buNone/>
            </a:pPr>
            <a:r>
              <a:rPr lang="en-US" b="1" i="1" dirty="0" err="1" smtClean="0">
                <a:solidFill>
                  <a:srgbClr val="FF0000"/>
                </a:solidFill>
              </a:rPr>
              <a:t>Yüksek</a:t>
            </a:r>
            <a:r>
              <a:rPr lang="en-US" b="1" i="1" dirty="0">
                <a:solidFill>
                  <a:srgbClr val="FF0000"/>
                </a:solidFill>
              </a:rPr>
              <a:t>:</a:t>
            </a:r>
            <a:r>
              <a:rPr lang="en-US" b="1" i="1" dirty="0"/>
              <a:t> </a:t>
            </a:r>
            <a:r>
              <a:rPr lang="en-US" dirty="0" err="1"/>
              <a:t>Ortaya</a:t>
            </a:r>
            <a:r>
              <a:rPr lang="en-US" dirty="0"/>
              <a:t> </a:t>
            </a:r>
            <a:r>
              <a:rPr lang="en-US" dirty="0" err="1"/>
              <a:t>çıkacağı</a:t>
            </a:r>
            <a:r>
              <a:rPr lang="en-US" dirty="0"/>
              <a:t> </a:t>
            </a:r>
            <a:r>
              <a:rPr lang="en-US" dirty="0" err="1"/>
              <a:t>kesindir</a:t>
            </a:r>
            <a:r>
              <a:rPr lang="en-US" dirty="0"/>
              <a:t>. </a:t>
            </a:r>
          </a:p>
          <a:p>
            <a:pPr marL="0" indent="0">
              <a:buNone/>
            </a:pPr>
            <a:r>
              <a:rPr lang="en-US" b="1" i="1" dirty="0" err="1" smtClean="0">
                <a:solidFill>
                  <a:srgbClr val="FF0000"/>
                </a:solidFill>
              </a:rPr>
              <a:t>Orta</a:t>
            </a:r>
            <a:r>
              <a:rPr lang="en-US" b="1" i="1" dirty="0">
                <a:solidFill>
                  <a:srgbClr val="FF0000"/>
                </a:solidFill>
              </a:rPr>
              <a:t>: </a:t>
            </a:r>
            <a:r>
              <a:rPr lang="en-US" dirty="0" err="1"/>
              <a:t>Sıklıkla</a:t>
            </a:r>
            <a:r>
              <a:rPr lang="en-US" dirty="0"/>
              <a:t> </a:t>
            </a:r>
            <a:r>
              <a:rPr lang="en-US" dirty="0" err="1"/>
              <a:t>meydana</a:t>
            </a:r>
            <a:r>
              <a:rPr lang="en-US" dirty="0"/>
              <a:t> </a:t>
            </a:r>
            <a:r>
              <a:rPr lang="en-US" dirty="0" err="1"/>
              <a:t>gelecektir</a:t>
            </a:r>
            <a:r>
              <a:rPr lang="en-US" dirty="0"/>
              <a:t>. </a:t>
            </a:r>
          </a:p>
          <a:p>
            <a:pPr marL="0" indent="0">
              <a:buNone/>
            </a:pPr>
            <a:r>
              <a:rPr lang="en-US" b="1" i="1" dirty="0" err="1" smtClean="0">
                <a:solidFill>
                  <a:srgbClr val="FF0000"/>
                </a:solidFill>
              </a:rPr>
              <a:t>Düşük</a:t>
            </a:r>
            <a:r>
              <a:rPr lang="en-US" b="1" i="1" dirty="0">
                <a:solidFill>
                  <a:srgbClr val="FF0000"/>
                </a:solidFill>
              </a:rPr>
              <a:t>: </a:t>
            </a:r>
            <a:r>
              <a:rPr lang="en-US" dirty="0" err="1"/>
              <a:t>Nadiren</a:t>
            </a:r>
            <a:r>
              <a:rPr lang="en-US" dirty="0"/>
              <a:t> </a:t>
            </a:r>
            <a:r>
              <a:rPr lang="en-US" dirty="0" err="1"/>
              <a:t>ortaya</a:t>
            </a:r>
            <a:r>
              <a:rPr lang="en-US" dirty="0"/>
              <a:t> </a:t>
            </a:r>
            <a:r>
              <a:rPr lang="en-US" dirty="0" err="1"/>
              <a:t>çıkacaktır</a:t>
            </a:r>
            <a:r>
              <a:rPr lang="en-US" dirty="0"/>
              <a:t>. </a:t>
            </a:r>
          </a:p>
          <a:p>
            <a:pPr marL="0" indent="0">
              <a:buNone/>
            </a:pPr>
            <a:endParaRPr lang="en-US" dirty="0"/>
          </a:p>
        </p:txBody>
      </p:sp>
    </p:spTree>
    <p:extLst>
      <p:ext uri="{BB962C8B-B14F-4D97-AF65-F5344CB8AC3E}">
        <p14:creationId xmlns:p14="http://schemas.microsoft.com/office/powerpoint/2010/main" val="103398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88640"/>
            <a:ext cx="8435280" cy="6285312"/>
          </a:xfrm>
        </p:spPr>
        <p:txBody>
          <a:bodyPr>
            <a:normAutofit lnSpcReduction="10000"/>
          </a:bodyPr>
          <a:lstStyle/>
          <a:p>
            <a:pPr marL="0" indent="0">
              <a:buNone/>
            </a:pPr>
            <a:r>
              <a:rPr lang="en-US" b="1" dirty="0"/>
              <a:t>RİSK </a:t>
            </a:r>
            <a:r>
              <a:rPr lang="en-US" b="1" dirty="0" smtClean="0"/>
              <a:t>DEĞERLENDİRME </a:t>
            </a:r>
            <a:r>
              <a:rPr lang="en-US" b="1" dirty="0"/>
              <a:t>YÖNTEMLERİ </a:t>
            </a:r>
            <a:endParaRPr lang="tr-TR" b="1" dirty="0" smtClean="0"/>
          </a:p>
          <a:p>
            <a:pPr marL="0" indent="0">
              <a:buNone/>
            </a:pPr>
            <a:endParaRPr lang="tr-TR" b="1" dirty="0" smtClean="0"/>
          </a:p>
          <a:p>
            <a:pPr marL="0" indent="0">
              <a:buNone/>
            </a:pPr>
            <a:r>
              <a:rPr lang="en-US" dirty="0" err="1"/>
              <a:t>Değişik</a:t>
            </a:r>
            <a:r>
              <a:rPr lang="en-US" dirty="0"/>
              <a:t> </a:t>
            </a:r>
            <a:r>
              <a:rPr lang="en-US" dirty="0" err="1"/>
              <a:t>amaçlar</a:t>
            </a:r>
            <a:r>
              <a:rPr lang="en-US" dirty="0"/>
              <a:t> için </a:t>
            </a:r>
            <a:r>
              <a:rPr lang="en-US" dirty="0" err="1"/>
              <a:t>kullanılan</a:t>
            </a:r>
            <a:r>
              <a:rPr lang="en-US" dirty="0"/>
              <a:t> </a:t>
            </a:r>
            <a:r>
              <a:rPr lang="en-US" dirty="0" err="1"/>
              <a:t>birçok</a:t>
            </a:r>
            <a:r>
              <a:rPr lang="en-US" dirty="0"/>
              <a:t> risk </a:t>
            </a:r>
            <a:r>
              <a:rPr lang="en-US" dirty="0" err="1"/>
              <a:t>değerlendirme</a:t>
            </a:r>
            <a:r>
              <a:rPr lang="en-US" dirty="0"/>
              <a:t> </a:t>
            </a:r>
            <a:r>
              <a:rPr lang="en-US" dirty="0" err="1"/>
              <a:t>yöntemi</a:t>
            </a:r>
            <a:r>
              <a:rPr lang="en-US" dirty="0"/>
              <a:t> </a:t>
            </a:r>
            <a:r>
              <a:rPr lang="en-US" dirty="0" err="1"/>
              <a:t>bulunmaktadır</a:t>
            </a:r>
            <a:r>
              <a:rPr lang="en-US" dirty="0"/>
              <a:t>. </a:t>
            </a:r>
            <a:endParaRPr lang="tr-TR" dirty="0" smtClean="0"/>
          </a:p>
          <a:p>
            <a:pPr marL="0" indent="0">
              <a:buNone/>
            </a:pPr>
            <a:r>
              <a:rPr lang="en-US" dirty="0" smtClean="0"/>
              <a:t>Bu </a:t>
            </a:r>
            <a:r>
              <a:rPr lang="en-US" dirty="0" err="1" smtClean="0"/>
              <a:t>yöntemlerden</a:t>
            </a:r>
            <a:r>
              <a:rPr lang="tr-TR" dirty="0" smtClean="0"/>
              <a:t>;</a:t>
            </a:r>
          </a:p>
          <a:p>
            <a:pPr marL="0" indent="0">
              <a:buNone/>
            </a:pPr>
            <a:r>
              <a:rPr lang="tr-TR" dirty="0" smtClean="0"/>
              <a:t>B</a:t>
            </a:r>
            <a:r>
              <a:rPr lang="en-US" dirty="0" err="1" smtClean="0"/>
              <a:t>azıları</a:t>
            </a:r>
            <a:r>
              <a:rPr lang="en-US" dirty="0" smtClean="0"/>
              <a:t> </a:t>
            </a:r>
            <a:r>
              <a:rPr lang="en-US" b="1" dirty="0" err="1"/>
              <a:t>insanların</a:t>
            </a:r>
            <a:r>
              <a:rPr lang="en-US" b="1" dirty="0"/>
              <a:t> </a:t>
            </a:r>
            <a:r>
              <a:rPr lang="en-US" b="1" dirty="0" err="1"/>
              <a:t>iş</a:t>
            </a:r>
            <a:r>
              <a:rPr lang="en-US" b="1" dirty="0"/>
              <a:t> </a:t>
            </a:r>
            <a:r>
              <a:rPr lang="en-US" b="1" dirty="0" err="1"/>
              <a:t>sahaları</a:t>
            </a:r>
            <a:r>
              <a:rPr lang="en-US" b="1" dirty="0"/>
              <a:t> </a:t>
            </a:r>
            <a:r>
              <a:rPr lang="en-US" b="1" dirty="0" err="1"/>
              <a:t>ve</a:t>
            </a:r>
            <a:r>
              <a:rPr lang="en-US" b="1" dirty="0"/>
              <a:t> çalışma </a:t>
            </a:r>
            <a:r>
              <a:rPr lang="en-US" b="1" dirty="0" err="1"/>
              <a:t>ortamındaki</a:t>
            </a:r>
            <a:r>
              <a:rPr lang="en-US" b="1" dirty="0"/>
              <a:t> </a:t>
            </a:r>
            <a:r>
              <a:rPr lang="en-US" b="1" dirty="0" err="1"/>
              <a:t>tehlikeleri</a:t>
            </a:r>
            <a:r>
              <a:rPr lang="en-US" b="1" dirty="0"/>
              <a:t> </a:t>
            </a:r>
            <a:r>
              <a:rPr lang="en-US" b="1" dirty="0" err="1"/>
              <a:t>analiz</a:t>
            </a:r>
            <a:r>
              <a:rPr lang="en-US" b="1" dirty="0"/>
              <a:t> </a:t>
            </a:r>
            <a:r>
              <a:rPr lang="en-US" b="1" dirty="0" err="1"/>
              <a:t>etmek</a:t>
            </a:r>
            <a:r>
              <a:rPr lang="en-US" b="1" dirty="0"/>
              <a:t> için </a:t>
            </a:r>
            <a:r>
              <a:rPr lang="en-US" dirty="0" err="1"/>
              <a:t>kullanılırken</a:t>
            </a:r>
            <a:r>
              <a:rPr lang="en-US" dirty="0"/>
              <a:t> </a:t>
            </a:r>
            <a:endParaRPr lang="tr-TR" dirty="0" err="1"/>
          </a:p>
          <a:p>
            <a:pPr marL="0" indent="0">
              <a:buNone/>
            </a:pPr>
            <a:r>
              <a:rPr lang="tr-TR" dirty="0" err="1"/>
              <a:t>B</a:t>
            </a:r>
            <a:r>
              <a:rPr lang="en-US" dirty="0" err="1" smtClean="0"/>
              <a:t>azıları</a:t>
            </a:r>
            <a:r>
              <a:rPr lang="en-US" dirty="0" smtClean="0"/>
              <a:t> </a:t>
            </a:r>
            <a:r>
              <a:rPr lang="en-US" dirty="0"/>
              <a:t>da </a:t>
            </a:r>
            <a:r>
              <a:rPr lang="en-US" b="1" dirty="0" err="1"/>
              <a:t>sistem</a:t>
            </a:r>
            <a:r>
              <a:rPr lang="en-US" b="1" dirty="0"/>
              <a:t> </a:t>
            </a:r>
            <a:r>
              <a:rPr lang="en-US" b="1" dirty="0" err="1"/>
              <a:t>ve</a:t>
            </a:r>
            <a:r>
              <a:rPr lang="en-US" b="1" dirty="0"/>
              <a:t> </a:t>
            </a:r>
            <a:r>
              <a:rPr lang="en-US" b="1" dirty="0" err="1"/>
              <a:t>prosesleri</a:t>
            </a:r>
            <a:r>
              <a:rPr lang="en-US" b="1" dirty="0"/>
              <a:t> </a:t>
            </a:r>
            <a:r>
              <a:rPr lang="en-US" b="1" dirty="0" err="1"/>
              <a:t>analiz</a:t>
            </a:r>
            <a:r>
              <a:rPr lang="en-US" b="1" dirty="0"/>
              <a:t> </a:t>
            </a:r>
            <a:r>
              <a:rPr lang="en-US" b="1" dirty="0" err="1"/>
              <a:t>etmek</a:t>
            </a:r>
            <a:r>
              <a:rPr lang="en-US" b="1" dirty="0"/>
              <a:t> için </a:t>
            </a:r>
            <a:r>
              <a:rPr lang="en-US" dirty="0" err="1"/>
              <a:t>kullanılır</a:t>
            </a:r>
            <a:r>
              <a:rPr lang="en-US" dirty="0"/>
              <a:t>. </a:t>
            </a:r>
            <a:endParaRPr lang="tr-TR" dirty="0" smtClean="0"/>
          </a:p>
          <a:p>
            <a:pPr marL="0" indent="0">
              <a:buNone/>
            </a:pPr>
            <a:r>
              <a:rPr lang="en-US" dirty="0" err="1" smtClean="0"/>
              <a:t>Ayrıca</a:t>
            </a:r>
            <a:r>
              <a:rPr lang="en-US" dirty="0" smtClean="0"/>
              <a:t> </a:t>
            </a:r>
            <a:r>
              <a:rPr lang="en-US" dirty="0" err="1"/>
              <a:t>belirli</a:t>
            </a:r>
            <a:r>
              <a:rPr lang="en-US" dirty="0"/>
              <a:t> </a:t>
            </a:r>
            <a:r>
              <a:rPr lang="en-US" dirty="0" err="1"/>
              <a:t>endüstriler</a:t>
            </a:r>
            <a:r>
              <a:rPr lang="en-US" dirty="0"/>
              <a:t> için </a:t>
            </a:r>
            <a:r>
              <a:rPr lang="en-US" dirty="0" err="1"/>
              <a:t>geliştirilmiş</a:t>
            </a:r>
            <a:r>
              <a:rPr lang="en-US" dirty="0"/>
              <a:t> </a:t>
            </a:r>
            <a:r>
              <a:rPr lang="en-US" dirty="0" err="1"/>
              <a:t>yöntemler</a:t>
            </a:r>
            <a:r>
              <a:rPr lang="en-US" dirty="0"/>
              <a:t> de </a:t>
            </a:r>
            <a:r>
              <a:rPr lang="en-US" dirty="0" err="1"/>
              <a:t>bulunmaktadır</a:t>
            </a:r>
            <a:r>
              <a:rPr lang="en-US" dirty="0"/>
              <a:t>. </a:t>
            </a:r>
            <a:endParaRPr lang="tr-TR" dirty="0" smtClean="0"/>
          </a:p>
          <a:p>
            <a:pPr marL="0" indent="0">
              <a:buNone/>
            </a:pPr>
            <a:endParaRPr lang="tr-TR" dirty="0" smtClean="0"/>
          </a:p>
          <a:p>
            <a:pPr marL="0" indent="0">
              <a:buNone/>
            </a:pPr>
            <a:r>
              <a:rPr lang="en-US" i="1" dirty="0" smtClean="0">
                <a:solidFill>
                  <a:srgbClr val="FF0000"/>
                </a:solidFill>
              </a:rPr>
              <a:t>Risk </a:t>
            </a:r>
            <a:r>
              <a:rPr lang="en-US" i="1" dirty="0" err="1">
                <a:solidFill>
                  <a:srgbClr val="FF0000"/>
                </a:solidFill>
              </a:rPr>
              <a:t>değerlendirme</a:t>
            </a:r>
            <a:r>
              <a:rPr lang="en-US" i="1" dirty="0">
                <a:solidFill>
                  <a:srgbClr val="FF0000"/>
                </a:solidFill>
              </a:rPr>
              <a:t> </a:t>
            </a:r>
            <a:r>
              <a:rPr lang="en-US" i="1" dirty="0" err="1">
                <a:solidFill>
                  <a:srgbClr val="FF0000"/>
                </a:solidFill>
              </a:rPr>
              <a:t>yöntemleri</a:t>
            </a:r>
            <a:r>
              <a:rPr lang="en-US" i="1" dirty="0">
                <a:solidFill>
                  <a:srgbClr val="FF0000"/>
                </a:solidFill>
              </a:rPr>
              <a:t> </a:t>
            </a:r>
            <a:r>
              <a:rPr lang="en-US" i="1" dirty="0" err="1">
                <a:solidFill>
                  <a:srgbClr val="FF0000"/>
                </a:solidFill>
              </a:rPr>
              <a:t>genel</a:t>
            </a:r>
            <a:r>
              <a:rPr lang="en-US" i="1" dirty="0">
                <a:solidFill>
                  <a:srgbClr val="FF0000"/>
                </a:solidFill>
              </a:rPr>
              <a:t> </a:t>
            </a:r>
            <a:r>
              <a:rPr lang="en-US" i="1" dirty="0" err="1">
                <a:solidFill>
                  <a:srgbClr val="FF0000"/>
                </a:solidFill>
              </a:rPr>
              <a:t>olarak</a:t>
            </a:r>
            <a:r>
              <a:rPr lang="en-US" i="1" dirty="0">
                <a:solidFill>
                  <a:srgbClr val="FF0000"/>
                </a:solidFill>
              </a:rPr>
              <a:t> </a:t>
            </a:r>
            <a:r>
              <a:rPr lang="en-US" b="1" i="1" dirty="0" err="1">
                <a:solidFill>
                  <a:srgbClr val="FF0000"/>
                </a:solidFill>
              </a:rPr>
              <a:t>kalitatif</a:t>
            </a:r>
            <a:r>
              <a:rPr lang="en-US" b="1" i="1" dirty="0">
                <a:solidFill>
                  <a:srgbClr val="FF0000"/>
                </a:solidFill>
              </a:rPr>
              <a:t>, </a:t>
            </a:r>
            <a:r>
              <a:rPr lang="en-US" b="1" i="1" dirty="0" err="1">
                <a:solidFill>
                  <a:srgbClr val="FF0000"/>
                </a:solidFill>
              </a:rPr>
              <a:t>kantitatif</a:t>
            </a:r>
            <a:r>
              <a:rPr lang="en-US" b="1" i="1" dirty="0">
                <a:solidFill>
                  <a:srgbClr val="FF0000"/>
                </a:solidFill>
              </a:rPr>
              <a:t> </a:t>
            </a:r>
            <a:r>
              <a:rPr lang="en-US" b="1" i="1" dirty="0" err="1">
                <a:solidFill>
                  <a:srgbClr val="FF0000"/>
                </a:solidFill>
              </a:rPr>
              <a:t>ve</a:t>
            </a:r>
            <a:r>
              <a:rPr lang="en-US" b="1" i="1" dirty="0">
                <a:solidFill>
                  <a:srgbClr val="FF0000"/>
                </a:solidFill>
              </a:rPr>
              <a:t> karma </a:t>
            </a:r>
            <a:r>
              <a:rPr lang="en-US" b="1" i="1" dirty="0" err="1">
                <a:solidFill>
                  <a:srgbClr val="FF0000"/>
                </a:solidFill>
              </a:rPr>
              <a:t>yöntemler</a:t>
            </a:r>
            <a:r>
              <a:rPr lang="en-US" b="1" i="1" dirty="0">
                <a:solidFill>
                  <a:srgbClr val="FF0000"/>
                </a:solidFill>
              </a:rPr>
              <a:t> </a:t>
            </a:r>
            <a:r>
              <a:rPr lang="en-US" i="1" dirty="0" err="1">
                <a:solidFill>
                  <a:srgbClr val="FF0000"/>
                </a:solidFill>
              </a:rPr>
              <a:t>olmak</a:t>
            </a:r>
            <a:r>
              <a:rPr lang="en-US" i="1" dirty="0">
                <a:solidFill>
                  <a:srgbClr val="FF0000"/>
                </a:solidFill>
              </a:rPr>
              <a:t> </a:t>
            </a:r>
            <a:r>
              <a:rPr lang="en-US" i="1" dirty="0" err="1">
                <a:solidFill>
                  <a:srgbClr val="FF0000"/>
                </a:solidFill>
              </a:rPr>
              <a:t>üzere</a:t>
            </a:r>
            <a:r>
              <a:rPr lang="en-US" i="1" dirty="0">
                <a:solidFill>
                  <a:srgbClr val="FF0000"/>
                </a:solidFill>
              </a:rPr>
              <a:t> </a:t>
            </a:r>
            <a:r>
              <a:rPr lang="en-US" i="1" dirty="0" err="1">
                <a:solidFill>
                  <a:srgbClr val="FF0000"/>
                </a:solidFill>
              </a:rPr>
              <a:t>üç</a:t>
            </a:r>
            <a:r>
              <a:rPr lang="en-US" i="1" dirty="0">
                <a:solidFill>
                  <a:srgbClr val="FF0000"/>
                </a:solidFill>
              </a:rPr>
              <a:t> </a:t>
            </a:r>
            <a:r>
              <a:rPr lang="en-US" i="1" dirty="0" err="1">
                <a:solidFill>
                  <a:srgbClr val="FF0000"/>
                </a:solidFill>
              </a:rPr>
              <a:t>grupta</a:t>
            </a:r>
            <a:r>
              <a:rPr lang="en-US" i="1" dirty="0">
                <a:solidFill>
                  <a:srgbClr val="FF0000"/>
                </a:solidFill>
              </a:rPr>
              <a:t> </a:t>
            </a:r>
            <a:r>
              <a:rPr lang="en-US" i="1" dirty="0" err="1">
                <a:solidFill>
                  <a:srgbClr val="FF0000"/>
                </a:solidFill>
              </a:rPr>
              <a:t>incelenmektedir</a:t>
            </a:r>
            <a:r>
              <a:rPr lang="en-US" i="1"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3553805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8219256" cy="6408712"/>
          </a:xfrm>
        </p:spPr>
        <p:txBody>
          <a:bodyPr>
            <a:normAutofit lnSpcReduction="10000"/>
          </a:bodyPr>
          <a:lstStyle/>
          <a:p>
            <a:pPr marL="0" indent="0">
              <a:buNone/>
            </a:pPr>
            <a:r>
              <a:rPr lang="en-US" b="1" i="1" dirty="0" err="1">
                <a:solidFill>
                  <a:srgbClr val="FF0000"/>
                </a:solidFill>
              </a:rPr>
              <a:t>Kalitatif</a:t>
            </a:r>
            <a:r>
              <a:rPr lang="en-US" b="1" i="1" dirty="0">
                <a:solidFill>
                  <a:srgbClr val="FF0000"/>
                </a:solidFill>
              </a:rPr>
              <a:t> </a:t>
            </a:r>
            <a:r>
              <a:rPr lang="en-US" b="1" i="1" dirty="0" err="1" smtClean="0">
                <a:solidFill>
                  <a:srgbClr val="FF0000"/>
                </a:solidFill>
              </a:rPr>
              <a:t>yöntemlerde</a:t>
            </a:r>
            <a:r>
              <a:rPr lang="tr-TR" b="1" i="1" dirty="0" smtClean="0">
                <a:solidFill>
                  <a:srgbClr val="FF0000"/>
                </a:solidFill>
              </a:rPr>
              <a:t> (NİTEL)</a:t>
            </a:r>
            <a:r>
              <a:rPr lang="en-US" b="1" dirty="0" smtClean="0">
                <a:solidFill>
                  <a:srgbClr val="FF0000"/>
                </a:solidFill>
              </a:rPr>
              <a:t>, </a:t>
            </a:r>
            <a:endParaRPr lang="tr-TR" b="1" dirty="0" smtClean="0">
              <a:solidFill>
                <a:srgbClr val="FF0000"/>
              </a:solidFill>
            </a:endParaRPr>
          </a:p>
          <a:p>
            <a:pPr marL="0" indent="0">
              <a:buNone/>
            </a:pPr>
            <a:r>
              <a:rPr lang="en-US" dirty="0" smtClean="0"/>
              <a:t>risk </a:t>
            </a:r>
            <a:r>
              <a:rPr lang="en-US" dirty="0" err="1"/>
              <a:t>değerlendirmesinde</a:t>
            </a:r>
            <a:r>
              <a:rPr lang="en-US" dirty="0"/>
              <a:t> </a:t>
            </a:r>
            <a:r>
              <a:rPr lang="en-US" b="1" dirty="0" err="1"/>
              <a:t>sayısal</a:t>
            </a:r>
            <a:r>
              <a:rPr lang="en-US" dirty="0"/>
              <a:t> </a:t>
            </a:r>
            <a:r>
              <a:rPr lang="en-US" dirty="0" err="1"/>
              <a:t>verilerin</a:t>
            </a:r>
            <a:r>
              <a:rPr lang="en-US" dirty="0"/>
              <a:t> </a:t>
            </a:r>
            <a:r>
              <a:rPr lang="en-US" dirty="0" err="1"/>
              <a:t>yerine</a:t>
            </a:r>
            <a:r>
              <a:rPr lang="en-US" dirty="0"/>
              <a:t> </a:t>
            </a:r>
            <a:r>
              <a:rPr lang="en-US" b="1" dirty="0" err="1"/>
              <a:t>sözel</a:t>
            </a:r>
            <a:r>
              <a:rPr lang="en-US" b="1" dirty="0"/>
              <a:t> </a:t>
            </a:r>
            <a:r>
              <a:rPr lang="en-US" dirty="0" err="1"/>
              <a:t>veriler</a:t>
            </a:r>
            <a:r>
              <a:rPr lang="en-US" dirty="0"/>
              <a:t> </a:t>
            </a:r>
            <a:r>
              <a:rPr lang="en-US" dirty="0" err="1"/>
              <a:t>kullanılmakta</a:t>
            </a:r>
            <a:r>
              <a:rPr lang="en-US" dirty="0"/>
              <a:t>, </a:t>
            </a:r>
            <a:r>
              <a:rPr lang="en-US" dirty="0" err="1"/>
              <a:t>değerlendirmeyi</a:t>
            </a:r>
            <a:r>
              <a:rPr lang="en-US" dirty="0"/>
              <a:t> </a:t>
            </a:r>
            <a:r>
              <a:rPr lang="en-US" dirty="0" err="1"/>
              <a:t>yapanın</a:t>
            </a:r>
            <a:r>
              <a:rPr lang="en-US" dirty="0"/>
              <a:t> </a:t>
            </a:r>
            <a:r>
              <a:rPr lang="en-US" b="1" dirty="0" err="1"/>
              <a:t>tecrübelerine</a:t>
            </a:r>
            <a:r>
              <a:rPr lang="en-US" b="1" dirty="0"/>
              <a:t> </a:t>
            </a:r>
            <a:r>
              <a:rPr lang="en-US" b="1" dirty="0" err="1"/>
              <a:t>ve</a:t>
            </a:r>
            <a:r>
              <a:rPr lang="en-US" b="1" dirty="0"/>
              <a:t> </a:t>
            </a:r>
            <a:r>
              <a:rPr lang="en-US" b="1" dirty="0" err="1"/>
              <a:t>sezgilerine</a:t>
            </a:r>
            <a:r>
              <a:rPr lang="en-US" b="1" dirty="0"/>
              <a:t> </a:t>
            </a:r>
            <a:r>
              <a:rPr lang="en-US" b="1" dirty="0" err="1"/>
              <a:t>dayanarak</a:t>
            </a:r>
            <a:r>
              <a:rPr lang="en-US" b="1" dirty="0"/>
              <a:t> </a:t>
            </a:r>
            <a:r>
              <a:rPr lang="en-US" dirty="0" err="1"/>
              <a:t>riskleri</a:t>
            </a:r>
            <a:r>
              <a:rPr lang="en-US" dirty="0"/>
              <a:t> </a:t>
            </a:r>
            <a:r>
              <a:rPr lang="en-US" dirty="0" err="1"/>
              <a:t>ve</a:t>
            </a:r>
            <a:r>
              <a:rPr lang="en-US" dirty="0"/>
              <a:t> risk </a:t>
            </a:r>
            <a:r>
              <a:rPr lang="en-US" dirty="0" err="1"/>
              <a:t>önceliklerini</a:t>
            </a:r>
            <a:r>
              <a:rPr lang="en-US" dirty="0"/>
              <a:t> </a:t>
            </a:r>
            <a:r>
              <a:rPr lang="en-US" dirty="0" err="1"/>
              <a:t>tahmin</a:t>
            </a:r>
            <a:r>
              <a:rPr lang="en-US" dirty="0"/>
              <a:t> </a:t>
            </a:r>
            <a:r>
              <a:rPr lang="en-US" dirty="0" err="1"/>
              <a:t>etmektedir</a:t>
            </a:r>
            <a:r>
              <a:rPr lang="en-US" dirty="0"/>
              <a:t>. </a:t>
            </a:r>
            <a:endParaRPr lang="tr-TR" dirty="0" smtClean="0"/>
          </a:p>
          <a:p>
            <a:pPr marL="0" indent="0">
              <a:buNone/>
            </a:pPr>
            <a:endParaRPr lang="tr-TR" dirty="0"/>
          </a:p>
          <a:p>
            <a:pPr marL="0" indent="0">
              <a:buNone/>
            </a:pPr>
            <a:r>
              <a:rPr lang="en-US" dirty="0" smtClean="0"/>
              <a:t>Bu </a:t>
            </a:r>
            <a:r>
              <a:rPr lang="en-US" dirty="0" err="1"/>
              <a:t>tahmin</a:t>
            </a:r>
            <a:r>
              <a:rPr lang="en-US" dirty="0"/>
              <a:t> </a:t>
            </a:r>
            <a:r>
              <a:rPr lang="en-US" dirty="0" err="1"/>
              <a:t>tamamen</a:t>
            </a:r>
            <a:r>
              <a:rPr lang="en-US" dirty="0"/>
              <a:t> </a:t>
            </a:r>
            <a:r>
              <a:rPr lang="en-US" b="1" dirty="0" err="1"/>
              <a:t>subjektif</a:t>
            </a:r>
            <a:r>
              <a:rPr lang="en-US" b="1" dirty="0"/>
              <a:t> </a:t>
            </a:r>
            <a:r>
              <a:rPr lang="en-US" b="1" dirty="0" err="1"/>
              <a:t>verilere</a:t>
            </a:r>
            <a:r>
              <a:rPr lang="en-US" b="1" dirty="0"/>
              <a:t> </a:t>
            </a:r>
            <a:r>
              <a:rPr lang="en-US" b="1" dirty="0" err="1"/>
              <a:t>dayanmakta</a:t>
            </a:r>
            <a:r>
              <a:rPr lang="en-US" b="1" dirty="0"/>
              <a:t> </a:t>
            </a:r>
            <a:r>
              <a:rPr lang="en-US" b="1" dirty="0" err="1"/>
              <a:t>ve</a:t>
            </a:r>
            <a:r>
              <a:rPr lang="en-US" b="1" dirty="0"/>
              <a:t> </a:t>
            </a:r>
            <a:r>
              <a:rPr lang="en-US" b="1" dirty="0" err="1"/>
              <a:t>bilimsel</a:t>
            </a:r>
            <a:r>
              <a:rPr lang="en-US" b="1" dirty="0"/>
              <a:t> </a:t>
            </a:r>
            <a:r>
              <a:rPr lang="en-US" b="1" dirty="0" err="1"/>
              <a:t>bir</a:t>
            </a:r>
            <a:r>
              <a:rPr lang="en-US" b="1" dirty="0"/>
              <a:t> </a:t>
            </a:r>
            <a:r>
              <a:rPr lang="en-US" b="1" dirty="0" err="1"/>
              <a:t>nitelik</a:t>
            </a:r>
            <a:r>
              <a:rPr lang="en-US" b="1" dirty="0"/>
              <a:t> </a:t>
            </a:r>
            <a:r>
              <a:rPr lang="en-US" b="1" dirty="0" err="1"/>
              <a:t>taşımamaktadır</a:t>
            </a:r>
            <a:r>
              <a:rPr lang="en-US" b="1" dirty="0"/>
              <a:t>. </a:t>
            </a:r>
            <a:endParaRPr lang="tr-TR" b="1" dirty="0" smtClean="0"/>
          </a:p>
          <a:p>
            <a:pPr marL="0" indent="0">
              <a:buNone/>
            </a:pPr>
            <a:endParaRPr lang="tr-TR" dirty="0"/>
          </a:p>
          <a:p>
            <a:pPr marL="0" indent="0">
              <a:buNone/>
            </a:pPr>
            <a:r>
              <a:rPr lang="en-US" dirty="0" smtClean="0"/>
              <a:t>Bu </a:t>
            </a:r>
            <a:r>
              <a:rPr lang="en-US" dirty="0" err="1"/>
              <a:t>tür</a:t>
            </a:r>
            <a:r>
              <a:rPr lang="en-US" dirty="0"/>
              <a:t> </a:t>
            </a:r>
            <a:r>
              <a:rPr lang="en-US" dirty="0" err="1" smtClean="0"/>
              <a:t>yöntemler</a:t>
            </a:r>
            <a:r>
              <a:rPr lang="en-US" dirty="0" smtClean="0"/>
              <a:t> </a:t>
            </a:r>
            <a:r>
              <a:rPr lang="en-US" dirty="0" err="1"/>
              <a:t>değerlendirmeyi</a:t>
            </a:r>
            <a:r>
              <a:rPr lang="en-US" dirty="0"/>
              <a:t> </a:t>
            </a:r>
            <a:r>
              <a:rPr lang="en-US" dirty="0" err="1"/>
              <a:t>yapan</a:t>
            </a:r>
            <a:r>
              <a:rPr lang="en-US" dirty="0"/>
              <a:t> </a:t>
            </a:r>
            <a:r>
              <a:rPr lang="en-US" dirty="0" err="1" smtClean="0"/>
              <a:t>uzmanın</a:t>
            </a:r>
            <a:r>
              <a:rPr lang="tr-TR" dirty="0" smtClean="0"/>
              <a:t>;</a:t>
            </a:r>
            <a:r>
              <a:rPr lang="en-US" dirty="0" smtClean="0"/>
              <a:t> </a:t>
            </a:r>
            <a:endParaRPr lang="tr-TR" dirty="0" smtClean="0"/>
          </a:p>
          <a:p>
            <a:r>
              <a:rPr lang="tr-TR" dirty="0" smtClean="0"/>
              <a:t>T</a:t>
            </a:r>
            <a:r>
              <a:rPr lang="en-US" dirty="0" err="1" smtClean="0"/>
              <a:t>ecrübesi</a:t>
            </a:r>
            <a:r>
              <a:rPr lang="en-US" dirty="0"/>
              <a:t>, </a:t>
            </a:r>
            <a:endParaRPr lang="tr-TR" dirty="0" smtClean="0"/>
          </a:p>
          <a:p>
            <a:r>
              <a:rPr lang="tr-TR" dirty="0" smtClean="0"/>
              <a:t>O</a:t>
            </a:r>
            <a:r>
              <a:rPr lang="en-US" dirty="0" err="1" smtClean="0"/>
              <a:t>laya</a:t>
            </a:r>
            <a:r>
              <a:rPr lang="en-US" dirty="0" smtClean="0"/>
              <a:t> </a:t>
            </a:r>
            <a:r>
              <a:rPr lang="en-US" dirty="0" err="1"/>
              <a:t>bakış</a:t>
            </a:r>
            <a:r>
              <a:rPr lang="en-US" dirty="0"/>
              <a:t> </a:t>
            </a:r>
            <a:r>
              <a:rPr lang="en-US" dirty="0" err="1"/>
              <a:t>açısı</a:t>
            </a:r>
            <a:r>
              <a:rPr lang="en-US" dirty="0"/>
              <a:t>, </a:t>
            </a:r>
            <a:endParaRPr lang="tr-TR" dirty="0" smtClean="0"/>
          </a:p>
          <a:p>
            <a:r>
              <a:rPr lang="tr-TR" dirty="0" smtClean="0"/>
              <a:t>S</a:t>
            </a:r>
            <a:r>
              <a:rPr lang="en-US" dirty="0" err="1" smtClean="0"/>
              <a:t>ezgi</a:t>
            </a:r>
            <a:r>
              <a:rPr lang="en-US" dirty="0" smtClean="0"/>
              <a:t> </a:t>
            </a:r>
            <a:r>
              <a:rPr lang="en-US" dirty="0" err="1"/>
              <a:t>ve</a:t>
            </a:r>
            <a:r>
              <a:rPr lang="en-US" dirty="0"/>
              <a:t> </a:t>
            </a:r>
            <a:r>
              <a:rPr lang="en-US" dirty="0" err="1"/>
              <a:t>muhakeme</a:t>
            </a:r>
            <a:r>
              <a:rPr lang="en-US" dirty="0"/>
              <a:t> </a:t>
            </a:r>
            <a:r>
              <a:rPr lang="en-US" dirty="0" err="1"/>
              <a:t>kabiliyeti</a:t>
            </a:r>
            <a:r>
              <a:rPr lang="en-US" dirty="0"/>
              <a:t>, </a:t>
            </a:r>
            <a:endParaRPr lang="tr-TR" dirty="0" smtClean="0"/>
          </a:p>
          <a:p>
            <a:r>
              <a:rPr lang="tr-TR" dirty="0" smtClean="0"/>
              <a:t>S</a:t>
            </a:r>
            <a:r>
              <a:rPr lang="en-US" dirty="0" err="1" smtClean="0"/>
              <a:t>onuçların</a:t>
            </a:r>
            <a:r>
              <a:rPr lang="en-US" dirty="0" smtClean="0"/>
              <a:t> </a:t>
            </a:r>
            <a:r>
              <a:rPr lang="en-US" dirty="0" err="1"/>
              <a:t>doğruluğu</a:t>
            </a:r>
            <a:r>
              <a:rPr lang="en-US" dirty="0"/>
              <a:t> </a:t>
            </a:r>
            <a:r>
              <a:rPr lang="en-US" dirty="0" err="1"/>
              <a:t>açısından</a:t>
            </a:r>
            <a:r>
              <a:rPr lang="en-US" dirty="0"/>
              <a:t> </a:t>
            </a:r>
            <a:r>
              <a:rPr lang="en-US" dirty="0" err="1"/>
              <a:t>önemlidir</a:t>
            </a:r>
            <a:r>
              <a:rPr lang="en-US" dirty="0"/>
              <a:t>. </a:t>
            </a:r>
            <a:endParaRPr lang="tr-TR" dirty="0" smtClean="0"/>
          </a:p>
          <a:p>
            <a:pPr marL="0" indent="0">
              <a:buNone/>
            </a:pPr>
            <a:r>
              <a:rPr lang="en-US" dirty="0" smtClean="0"/>
              <a:t>Bu </a:t>
            </a:r>
            <a:r>
              <a:rPr lang="en-US" dirty="0" err="1"/>
              <a:t>nedenle</a:t>
            </a:r>
            <a:r>
              <a:rPr lang="en-US" dirty="0"/>
              <a:t>, </a:t>
            </a:r>
            <a:r>
              <a:rPr lang="en-US" dirty="0" err="1"/>
              <a:t>kritik</a:t>
            </a:r>
            <a:r>
              <a:rPr lang="en-US" dirty="0"/>
              <a:t> risk </a:t>
            </a:r>
            <a:r>
              <a:rPr lang="en-US" dirty="0" err="1"/>
              <a:t>değerlendirmelerinde</a:t>
            </a:r>
            <a:r>
              <a:rPr lang="en-US" dirty="0"/>
              <a:t> </a:t>
            </a:r>
            <a:r>
              <a:rPr lang="en-US" dirty="0" err="1"/>
              <a:t>sadece</a:t>
            </a:r>
            <a:r>
              <a:rPr lang="en-US" dirty="0"/>
              <a:t> </a:t>
            </a:r>
            <a:r>
              <a:rPr lang="en-US" dirty="0" err="1"/>
              <a:t>kalitatif</a:t>
            </a:r>
            <a:r>
              <a:rPr lang="en-US" dirty="0"/>
              <a:t> </a:t>
            </a:r>
            <a:r>
              <a:rPr lang="en-US" dirty="0" err="1"/>
              <a:t>yöntemlere</a:t>
            </a:r>
            <a:r>
              <a:rPr lang="en-US" dirty="0"/>
              <a:t> </a:t>
            </a:r>
            <a:r>
              <a:rPr lang="en-US" dirty="0" err="1"/>
              <a:t>başvurulması</a:t>
            </a:r>
            <a:r>
              <a:rPr lang="en-US" dirty="0"/>
              <a:t> </a:t>
            </a:r>
            <a:r>
              <a:rPr lang="en-US" b="1" u="sng" dirty="0" err="1"/>
              <a:t>risklidir</a:t>
            </a:r>
            <a:r>
              <a:rPr lang="en-US" b="1" u="sng" dirty="0"/>
              <a:t>. </a:t>
            </a:r>
          </a:p>
        </p:txBody>
      </p:sp>
    </p:spTree>
    <p:extLst>
      <p:ext uri="{BB962C8B-B14F-4D97-AF65-F5344CB8AC3E}">
        <p14:creationId xmlns:p14="http://schemas.microsoft.com/office/powerpoint/2010/main" val="398430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179512" y="188640"/>
            <a:ext cx="8424936" cy="6669360"/>
          </a:xfrm>
        </p:spPr>
        <p:txBody>
          <a:bodyPr>
            <a:normAutofit/>
          </a:bodyPr>
          <a:lstStyle/>
          <a:p>
            <a:pPr marL="0" indent="0">
              <a:buNone/>
            </a:pPr>
            <a:r>
              <a:rPr lang="tr-TR" dirty="0" smtClean="0"/>
              <a:t>Bir </a:t>
            </a:r>
            <a:r>
              <a:rPr lang="tr-TR" b="1" dirty="0"/>
              <a:t>web uygulaması </a:t>
            </a:r>
            <a:r>
              <a:rPr lang="tr-TR" dirty="0"/>
              <a:t>geliştirmeyi düşünelim. </a:t>
            </a:r>
            <a:endParaRPr lang="tr-TR" dirty="0" smtClean="0"/>
          </a:p>
          <a:p>
            <a:pPr marL="0" indent="0">
              <a:buNone/>
            </a:pPr>
            <a:r>
              <a:rPr lang="tr-TR" dirty="0" smtClean="0"/>
              <a:t>Bu </a:t>
            </a:r>
            <a:r>
              <a:rPr lang="tr-TR" dirty="0"/>
              <a:t>web uygulaması, kullanıcıların bir </a:t>
            </a:r>
            <a:r>
              <a:rPr lang="tr-TR" b="1" dirty="0"/>
              <a:t>çevrimiçi alışveriş </a:t>
            </a:r>
            <a:r>
              <a:rPr lang="tr-TR" dirty="0" smtClean="0"/>
              <a:t>platformunda;</a:t>
            </a:r>
          </a:p>
          <a:p>
            <a:pPr marL="0" indent="0">
              <a:buNone/>
            </a:pPr>
            <a:r>
              <a:rPr lang="tr-TR" dirty="0" smtClean="0"/>
              <a:t>Ürünleri </a:t>
            </a:r>
            <a:r>
              <a:rPr lang="tr-TR" dirty="0"/>
              <a:t>incelemelerine, </a:t>
            </a:r>
            <a:endParaRPr lang="tr-TR" dirty="0" smtClean="0"/>
          </a:p>
          <a:p>
            <a:pPr marL="0" indent="0">
              <a:buNone/>
            </a:pPr>
            <a:r>
              <a:rPr lang="tr-TR" dirty="0" smtClean="0"/>
              <a:t>Sepete </a:t>
            </a:r>
            <a:r>
              <a:rPr lang="tr-TR" dirty="0"/>
              <a:t>eklemelerine ve </a:t>
            </a:r>
            <a:endParaRPr lang="tr-TR" dirty="0" smtClean="0"/>
          </a:p>
          <a:p>
            <a:pPr marL="0" indent="0">
              <a:buNone/>
            </a:pPr>
            <a:r>
              <a:rPr lang="tr-TR" dirty="0" smtClean="0"/>
              <a:t>Satın </a:t>
            </a:r>
            <a:r>
              <a:rPr lang="tr-TR" dirty="0"/>
              <a:t>almalarına olanak tanıyan bir e-ticaret sitesi olabilir. İlgili riskleri ve bu risklere karşı alınabilecek önlemleri düşünelim:</a:t>
            </a:r>
          </a:p>
          <a:p>
            <a:pPr marL="0" indent="0">
              <a:buNone/>
            </a:pPr>
            <a:endParaRPr lang="tr-TR" dirty="0"/>
          </a:p>
        </p:txBody>
      </p:sp>
      <p:pic>
        <p:nvPicPr>
          <p:cNvPr id="4" name="Resim 3"/>
          <p:cNvPicPr>
            <a:picLocks noChangeAspect="1"/>
          </p:cNvPicPr>
          <p:nvPr/>
        </p:nvPicPr>
        <p:blipFill>
          <a:blip r:embed="rId2"/>
          <a:stretch>
            <a:fillRect/>
          </a:stretch>
        </p:blipFill>
        <p:spPr>
          <a:xfrm>
            <a:off x="539552" y="4149080"/>
            <a:ext cx="2143125" cy="2143125"/>
          </a:xfrm>
          <a:prstGeom prst="rect">
            <a:avLst/>
          </a:prstGeom>
        </p:spPr>
      </p:pic>
      <p:pic>
        <p:nvPicPr>
          <p:cNvPr id="5" name="Resim 4"/>
          <p:cNvPicPr>
            <a:picLocks noChangeAspect="1"/>
          </p:cNvPicPr>
          <p:nvPr/>
        </p:nvPicPr>
        <p:blipFill>
          <a:blip r:embed="rId3"/>
          <a:stretch>
            <a:fillRect/>
          </a:stretch>
        </p:blipFill>
        <p:spPr>
          <a:xfrm>
            <a:off x="2843808" y="3500215"/>
            <a:ext cx="4608512" cy="2304256"/>
          </a:xfrm>
          <a:prstGeom prst="rect">
            <a:avLst/>
          </a:prstGeom>
        </p:spPr>
      </p:pic>
      <p:pic>
        <p:nvPicPr>
          <p:cNvPr id="6" name="Resim 5"/>
          <p:cNvPicPr>
            <a:picLocks noChangeAspect="1"/>
          </p:cNvPicPr>
          <p:nvPr/>
        </p:nvPicPr>
        <p:blipFill>
          <a:blip r:embed="rId4"/>
          <a:stretch>
            <a:fillRect/>
          </a:stretch>
        </p:blipFill>
        <p:spPr>
          <a:xfrm>
            <a:off x="6579666" y="4517677"/>
            <a:ext cx="2143125" cy="2143125"/>
          </a:xfrm>
          <a:prstGeom prst="rect">
            <a:avLst/>
          </a:prstGeom>
        </p:spPr>
      </p:pic>
    </p:spTree>
    <p:extLst>
      <p:ext uri="{BB962C8B-B14F-4D97-AF65-F5344CB8AC3E}">
        <p14:creationId xmlns:p14="http://schemas.microsoft.com/office/powerpoint/2010/main" val="1066670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107504" y="332656"/>
            <a:ext cx="8792491" cy="5625582"/>
          </a:xfrm>
          <a:prstGeom prst="rect">
            <a:avLst/>
          </a:prstGeom>
        </p:spPr>
      </p:pic>
    </p:spTree>
    <p:extLst>
      <p:ext uri="{BB962C8B-B14F-4D97-AF65-F5344CB8AC3E}">
        <p14:creationId xmlns:p14="http://schemas.microsoft.com/office/powerpoint/2010/main" val="1292000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260648"/>
            <a:ext cx="8208912" cy="6336704"/>
          </a:xfrm>
        </p:spPr>
        <p:txBody>
          <a:bodyPr>
            <a:normAutofit fontScale="85000" lnSpcReduction="20000"/>
          </a:bodyPr>
          <a:lstStyle/>
          <a:p>
            <a:r>
              <a:rPr lang="tr-TR" b="1" dirty="0"/>
              <a:t>Proje Süresi (Zaman Yönetimi):</a:t>
            </a:r>
            <a:endParaRPr lang="tr-TR" dirty="0"/>
          </a:p>
          <a:p>
            <a:pPr lvl="1"/>
            <a:r>
              <a:rPr lang="tr-TR" i="1" dirty="0"/>
              <a:t>Düşük Risk:</a:t>
            </a:r>
            <a:r>
              <a:rPr lang="tr-TR" dirty="0"/>
              <a:t> Proje süresi doğru bir şekilde planlanmış ve takip ediliyor.</a:t>
            </a:r>
          </a:p>
          <a:p>
            <a:pPr lvl="1"/>
            <a:r>
              <a:rPr lang="tr-TR" i="1" dirty="0"/>
              <a:t>Orta Risk:</a:t>
            </a:r>
            <a:r>
              <a:rPr lang="tr-TR" dirty="0"/>
              <a:t> Geliştirme sürecinde beklenmeyen karmaşıklıklar ortaya çıkabilir, bu durumlar için esnek bir zaman çizelgesi oluşturulmuş.</a:t>
            </a:r>
          </a:p>
          <a:p>
            <a:pPr lvl="1"/>
            <a:r>
              <a:rPr lang="tr-TR" i="1" dirty="0"/>
              <a:t>Yüksek Risk:</a:t>
            </a:r>
            <a:r>
              <a:rPr lang="tr-TR" dirty="0"/>
              <a:t> Yeterli test ve revizyon süreçleri düşünülmemiş, bu nedenle son anda ortaya çıkabilecek hatalar gecikmelere neden olabilir.</a:t>
            </a:r>
          </a:p>
          <a:p>
            <a:r>
              <a:rPr lang="tr-TR" b="1" dirty="0"/>
              <a:t>Yazılım Geliştirme Araçları:</a:t>
            </a:r>
            <a:endParaRPr lang="tr-TR" dirty="0"/>
          </a:p>
          <a:p>
            <a:pPr lvl="1"/>
            <a:r>
              <a:rPr lang="tr-TR" i="1" dirty="0"/>
              <a:t>Düşük Risk:</a:t>
            </a:r>
            <a:r>
              <a:rPr lang="tr-TR" dirty="0"/>
              <a:t> Kullanılacak teknoloji ve araçlara ilişkin iyi bir planlama ve araştırma yapılmış.</a:t>
            </a:r>
          </a:p>
          <a:p>
            <a:pPr lvl="1"/>
            <a:r>
              <a:rPr lang="tr-TR" i="1" dirty="0"/>
              <a:t>Orta Risk:</a:t>
            </a:r>
            <a:r>
              <a:rPr lang="tr-TR" dirty="0"/>
              <a:t> Proje sırasında yeni teknolojilerle karşılaşılabilir, bu durumlar için ekstra araştırma ve öğrenme süreleri düşünülmüş.</a:t>
            </a:r>
          </a:p>
          <a:p>
            <a:pPr lvl="1"/>
            <a:r>
              <a:rPr lang="tr-TR" i="1" dirty="0"/>
              <a:t>Yüksek Risk:</a:t>
            </a:r>
            <a:r>
              <a:rPr lang="tr-TR" dirty="0"/>
              <a:t> Kullanılacak araçlar tam olarak anlaşılmamış veya uyumsuzluklar ortaya çıkabilir, bu durumlar için alternatif planlar düşünülmelidir.</a:t>
            </a:r>
          </a:p>
          <a:p>
            <a:r>
              <a:rPr lang="tr-TR" b="1" dirty="0"/>
              <a:t>Ekip İletişimi:</a:t>
            </a:r>
            <a:endParaRPr lang="tr-TR" dirty="0"/>
          </a:p>
          <a:p>
            <a:pPr lvl="1"/>
            <a:r>
              <a:rPr lang="tr-TR" i="1" dirty="0"/>
              <a:t>Düşük Risk:</a:t>
            </a:r>
            <a:r>
              <a:rPr lang="tr-TR" dirty="0"/>
              <a:t> Ekip üyeleri arasında düzenli toplantılar ve etkili bir iletişim planı var.</a:t>
            </a:r>
          </a:p>
          <a:p>
            <a:pPr lvl="1"/>
            <a:r>
              <a:rPr lang="tr-TR" i="1" dirty="0"/>
              <a:t>Orta Risk:</a:t>
            </a:r>
            <a:r>
              <a:rPr lang="tr-TR" dirty="0"/>
              <a:t> İletişim eksikliği veya anlaşmazlıklar projenin ilerleyişini etkileyebilir, bu nedenle düzenli iletişim toplantıları düzenlenmeli.</a:t>
            </a:r>
          </a:p>
          <a:p>
            <a:pPr lvl="1"/>
            <a:r>
              <a:rPr lang="tr-TR" i="1" dirty="0"/>
              <a:t>Yüksek Risk:</a:t>
            </a:r>
            <a:r>
              <a:rPr lang="tr-TR" dirty="0"/>
              <a:t> Ekip üyeleri arasında iletişim sorunları varsa, bu sorunları çözmek için eğitim veya iletişim geliştirme aktiviteleri düşünülmelidir.</a:t>
            </a:r>
          </a:p>
          <a:p>
            <a:pPr marL="0" indent="0">
              <a:buNone/>
            </a:pPr>
            <a:endParaRPr lang="tr-TR" dirty="0"/>
          </a:p>
        </p:txBody>
      </p:sp>
    </p:spTree>
    <p:extLst>
      <p:ext uri="{BB962C8B-B14F-4D97-AF65-F5344CB8AC3E}">
        <p14:creationId xmlns:p14="http://schemas.microsoft.com/office/powerpoint/2010/main" val="150095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332656"/>
            <a:ext cx="8136904" cy="6141296"/>
          </a:xfrm>
        </p:spPr>
        <p:txBody>
          <a:bodyPr/>
          <a:lstStyle/>
          <a:p>
            <a:pPr marL="0" indent="0">
              <a:buNone/>
            </a:pPr>
            <a:r>
              <a:rPr lang="tr-TR" dirty="0"/>
              <a:t>Örneğin, projenin gereksinimleri değişebilir ve bu değişiklik yeni bir programlama dilini veya geliştirme çerçevesini gerektirebilir</a:t>
            </a:r>
            <a:r>
              <a:rPr lang="tr-TR" dirty="0" smtClean="0"/>
              <a:t>.</a:t>
            </a:r>
          </a:p>
          <a:p>
            <a:pPr marL="0" indent="0">
              <a:buNone/>
            </a:pPr>
            <a:endParaRPr lang="tr-TR" dirty="0"/>
          </a:p>
          <a:p>
            <a:pPr marL="0" indent="0">
              <a:buNone/>
            </a:pPr>
            <a:endParaRPr lang="tr-TR" dirty="0" smtClean="0"/>
          </a:p>
          <a:p>
            <a:pPr marL="0" indent="0">
              <a:buNone/>
            </a:pPr>
            <a:r>
              <a:rPr lang="tr-TR" dirty="0"/>
              <a:t>Ek eğitim veya danışmanlık hizmetleri: Ekip üyelerine ek eğitim veya dış kaynaklı danışmanlık hizmetleri alarak, kullanılacak araçlar konusundaki anlayışlarını artırabilir ve olası uyumsuzlukları önleyebilirsiniz.</a:t>
            </a:r>
          </a:p>
        </p:txBody>
      </p:sp>
    </p:spTree>
    <p:extLst>
      <p:ext uri="{BB962C8B-B14F-4D97-AF65-F5344CB8AC3E}">
        <p14:creationId xmlns:p14="http://schemas.microsoft.com/office/powerpoint/2010/main" val="165192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88640"/>
            <a:ext cx="8291264" cy="6285312"/>
          </a:xfrm>
        </p:spPr>
        <p:txBody>
          <a:bodyPr/>
          <a:lstStyle/>
          <a:p>
            <a:pPr marL="0" indent="0">
              <a:buNone/>
            </a:pPr>
            <a:r>
              <a:rPr lang="en-US" dirty="0" smtClean="0"/>
              <a:t>Risk </a:t>
            </a:r>
            <a:r>
              <a:rPr lang="en-US" dirty="0" err="1"/>
              <a:t>değerlendirmesi</a:t>
            </a:r>
            <a:r>
              <a:rPr lang="en-US" dirty="0"/>
              <a:t>, </a:t>
            </a:r>
            <a:r>
              <a:rPr lang="en-US" dirty="0" err="1"/>
              <a:t>çalışanlara</a:t>
            </a:r>
            <a:r>
              <a:rPr lang="en-US" dirty="0"/>
              <a:t>, </a:t>
            </a:r>
            <a:r>
              <a:rPr lang="en-US" dirty="0" err="1"/>
              <a:t>iş</a:t>
            </a:r>
            <a:r>
              <a:rPr lang="en-US" dirty="0"/>
              <a:t> </a:t>
            </a:r>
            <a:r>
              <a:rPr lang="en-US" dirty="0" err="1"/>
              <a:t>yerine</a:t>
            </a:r>
            <a:r>
              <a:rPr lang="en-US" dirty="0"/>
              <a:t> </a:t>
            </a:r>
            <a:r>
              <a:rPr lang="en-US" dirty="0" err="1"/>
              <a:t>ve</a:t>
            </a:r>
            <a:r>
              <a:rPr lang="en-US" dirty="0"/>
              <a:t> </a:t>
            </a:r>
            <a:r>
              <a:rPr lang="en-US" dirty="0" err="1"/>
              <a:t>çevresine</a:t>
            </a:r>
            <a:r>
              <a:rPr lang="en-US" dirty="0"/>
              <a:t> </a:t>
            </a:r>
            <a:r>
              <a:rPr lang="en-US" dirty="0" err="1"/>
              <a:t>maddi</a:t>
            </a:r>
            <a:r>
              <a:rPr lang="en-US" dirty="0"/>
              <a:t>, </a:t>
            </a:r>
            <a:r>
              <a:rPr lang="en-US" dirty="0" err="1"/>
              <a:t>manevi</a:t>
            </a:r>
            <a:r>
              <a:rPr lang="en-US" dirty="0"/>
              <a:t> </a:t>
            </a:r>
            <a:r>
              <a:rPr lang="en-US" dirty="0" err="1"/>
              <a:t>zarar</a:t>
            </a:r>
            <a:r>
              <a:rPr lang="en-US" dirty="0"/>
              <a:t> </a:t>
            </a:r>
            <a:r>
              <a:rPr lang="en-US" dirty="0" err="1"/>
              <a:t>verici</a:t>
            </a:r>
            <a:r>
              <a:rPr lang="en-US" dirty="0"/>
              <a:t> </a:t>
            </a:r>
            <a:r>
              <a:rPr lang="en-US" dirty="0" err="1"/>
              <a:t>niteliğe</a:t>
            </a:r>
            <a:r>
              <a:rPr lang="en-US" dirty="0"/>
              <a:t> </a:t>
            </a:r>
            <a:r>
              <a:rPr lang="en-US" dirty="0" err="1"/>
              <a:t>sahip</a:t>
            </a:r>
            <a:r>
              <a:rPr lang="en-US" dirty="0"/>
              <a:t>, </a:t>
            </a:r>
            <a:r>
              <a:rPr lang="en-US" dirty="0" err="1"/>
              <a:t>mevcut</a:t>
            </a:r>
            <a:r>
              <a:rPr lang="en-US" dirty="0"/>
              <a:t> </a:t>
            </a:r>
            <a:r>
              <a:rPr lang="en-US" dirty="0" err="1"/>
              <a:t>olan</a:t>
            </a:r>
            <a:r>
              <a:rPr lang="en-US" dirty="0"/>
              <a:t> </a:t>
            </a:r>
            <a:r>
              <a:rPr lang="en-US" dirty="0" err="1" smtClean="0"/>
              <a:t>veya</a:t>
            </a:r>
            <a:r>
              <a:rPr lang="en-US" dirty="0" smtClean="0"/>
              <a:t> </a:t>
            </a:r>
            <a:r>
              <a:rPr lang="en-US" dirty="0" err="1"/>
              <a:t>olma</a:t>
            </a:r>
            <a:r>
              <a:rPr lang="en-US" dirty="0"/>
              <a:t> </a:t>
            </a:r>
            <a:r>
              <a:rPr lang="en-US" dirty="0" err="1"/>
              <a:t>ihtimali</a:t>
            </a:r>
            <a:r>
              <a:rPr lang="en-US" dirty="0"/>
              <a:t> </a:t>
            </a:r>
            <a:r>
              <a:rPr lang="en-US" dirty="0" err="1"/>
              <a:t>bulunan</a:t>
            </a:r>
            <a:r>
              <a:rPr lang="en-US" dirty="0"/>
              <a:t> </a:t>
            </a:r>
            <a:r>
              <a:rPr lang="en-US" dirty="0" err="1"/>
              <a:t>tehlikelerin</a:t>
            </a:r>
            <a:r>
              <a:rPr lang="en-US" dirty="0"/>
              <a:t> </a:t>
            </a:r>
            <a:r>
              <a:rPr lang="en-US" dirty="0" err="1"/>
              <a:t>belirlenmesi</a:t>
            </a:r>
            <a:r>
              <a:rPr lang="en-US" dirty="0"/>
              <a:t> </a:t>
            </a:r>
            <a:r>
              <a:rPr lang="en-US" dirty="0" err="1"/>
              <a:t>ve</a:t>
            </a:r>
            <a:r>
              <a:rPr lang="en-US" dirty="0"/>
              <a:t> </a:t>
            </a:r>
            <a:r>
              <a:rPr lang="en-US" dirty="0" err="1"/>
              <a:t>bu</a:t>
            </a:r>
            <a:r>
              <a:rPr lang="en-US" dirty="0"/>
              <a:t> </a:t>
            </a:r>
            <a:r>
              <a:rPr lang="en-US" dirty="0" err="1"/>
              <a:t>tehlikelere</a:t>
            </a:r>
            <a:r>
              <a:rPr lang="en-US" dirty="0"/>
              <a:t> </a:t>
            </a:r>
            <a:r>
              <a:rPr lang="en-US" dirty="0" err="1"/>
              <a:t>karşı</a:t>
            </a:r>
            <a:r>
              <a:rPr lang="en-US" dirty="0"/>
              <a:t> </a:t>
            </a:r>
            <a:r>
              <a:rPr lang="en-US" dirty="0" err="1"/>
              <a:t>önlem</a:t>
            </a:r>
            <a:r>
              <a:rPr lang="en-US" dirty="0"/>
              <a:t> </a:t>
            </a:r>
            <a:r>
              <a:rPr lang="en-US" dirty="0" err="1"/>
              <a:t>alınması</a:t>
            </a:r>
            <a:r>
              <a:rPr lang="en-US" dirty="0"/>
              <a:t> için </a:t>
            </a:r>
            <a:r>
              <a:rPr lang="en-US" dirty="0" err="1"/>
              <a:t>yapılması</a:t>
            </a:r>
            <a:r>
              <a:rPr lang="en-US" dirty="0"/>
              <a:t> </a:t>
            </a:r>
            <a:r>
              <a:rPr lang="en-US" dirty="0" err="1"/>
              <a:t>gereken</a:t>
            </a:r>
            <a:r>
              <a:rPr lang="en-US" dirty="0"/>
              <a:t> </a:t>
            </a:r>
            <a:r>
              <a:rPr lang="en-US" dirty="0" err="1"/>
              <a:t>çalışmalardır</a:t>
            </a:r>
            <a:r>
              <a:rPr lang="en-US" dirty="0"/>
              <a:t>. </a:t>
            </a: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smtClean="0"/>
          </a:p>
          <a:p>
            <a:pPr marL="0" indent="0">
              <a:buNone/>
            </a:pPr>
            <a:r>
              <a:rPr lang="en-US" dirty="0" err="1" smtClean="0"/>
              <a:t>Ayrıca</a:t>
            </a:r>
            <a:r>
              <a:rPr lang="en-US" dirty="0" smtClean="0"/>
              <a:t> </a:t>
            </a:r>
            <a:r>
              <a:rPr lang="en-US" dirty="0" err="1"/>
              <a:t>tehlikelerden</a:t>
            </a:r>
            <a:r>
              <a:rPr lang="en-US" dirty="0"/>
              <a:t> </a:t>
            </a:r>
            <a:r>
              <a:rPr lang="en-US" dirty="0" err="1"/>
              <a:t>kaynaklanan</a:t>
            </a:r>
            <a:r>
              <a:rPr lang="en-US" dirty="0"/>
              <a:t> </a:t>
            </a:r>
            <a:r>
              <a:rPr lang="en-US" dirty="0" err="1"/>
              <a:t>riskin</a:t>
            </a:r>
            <a:r>
              <a:rPr lang="en-US" dirty="0"/>
              <a:t> </a:t>
            </a:r>
            <a:r>
              <a:rPr lang="en-US" dirty="0" err="1"/>
              <a:t>büyüklüğünü</a:t>
            </a:r>
            <a:r>
              <a:rPr lang="en-US" dirty="0"/>
              <a:t> </a:t>
            </a:r>
            <a:r>
              <a:rPr lang="en-US" dirty="0" err="1"/>
              <a:t>tahmin</a:t>
            </a:r>
            <a:r>
              <a:rPr lang="en-US" dirty="0"/>
              <a:t> </a:t>
            </a:r>
            <a:r>
              <a:rPr lang="en-US" dirty="0" err="1"/>
              <a:t>etmek</a:t>
            </a:r>
            <a:r>
              <a:rPr lang="en-US" dirty="0"/>
              <a:t> </a:t>
            </a:r>
            <a:r>
              <a:rPr lang="en-US" dirty="0" err="1"/>
              <a:t>ve</a:t>
            </a:r>
            <a:r>
              <a:rPr lang="en-US" dirty="0"/>
              <a:t> </a:t>
            </a:r>
            <a:r>
              <a:rPr lang="en-US" dirty="0" err="1"/>
              <a:t>mevcut</a:t>
            </a:r>
            <a:r>
              <a:rPr lang="en-US" dirty="0"/>
              <a:t> </a:t>
            </a:r>
            <a:r>
              <a:rPr lang="en-US" dirty="0" err="1"/>
              <a:t>kontrollerin</a:t>
            </a:r>
            <a:r>
              <a:rPr lang="en-US" dirty="0"/>
              <a:t> </a:t>
            </a:r>
            <a:r>
              <a:rPr lang="en-US" dirty="0" err="1"/>
              <a:t>yeterliliğini</a:t>
            </a:r>
            <a:r>
              <a:rPr lang="en-US" dirty="0"/>
              <a:t> </a:t>
            </a:r>
            <a:r>
              <a:rPr lang="en-US" dirty="0" err="1"/>
              <a:t>dikkate</a:t>
            </a:r>
            <a:r>
              <a:rPr lang="en-US" dirty="0"/>
              <a:t> </a:t>
            </a:r>
            <a:r>
              <a:rPr lang="en-US" dirty="0" err="1"/>
              <a:t>alarak</a:t>
            </a:r>
            <a:r>
              <a:rPr lang="en-US" dirty="0"/>
              <a:t> </a:t>
            </a:r>
            <a:r>
              <a:rPr lang="en-US" dirty="0" err="1"/>
              <a:t>riskin</a:t>
            </a:r>
            <a:r>
              <a:rPr lang="en-US" dirty="0"/>
              <a:t> </a:t>
            </a:r>
            <a:r>
              <a:rPr lang="en-US" dirty="0" err="1"/>
              <a:t>kabul</a:t>
            </a:r>
            <a:r>
              <a:rPr lang="en-US" dirty="0"/>
              <a:t> </a:t>
            </a:r>
            <a:r>
              <a:rPr lang="en-US" dirty="0" err="1"/>
              <a:t>edilebilir</a:t>
            </a:r>
            <a:r>
              <a:rPr lang="en-US" dirty="0"/>
              <a:t> </a:t>
            </a:r>
            <a:r>
              <a:rPr lang="en-US" dirty="0" err="1"/>
              <a:t>olup</a:t>
            </a:r>
            <a:r>
              <a:rPr lang="en-US" dirty="0"/>
              <a:t> </a:t>
            </a:r>
            <a:r>
              <a:rPr lang="en-US" dirty="0" err="1"/>
              <a:t>olmadığına</a:t>
            </a:r>
            <a:r>
              <a:rPr lang="en-US" dirty="0"/>
              <a:t> </a:t>
            </a:r>
            <a:r>
              <a:rPr lang="en-US" dirty="0" err="1"/>
              <a:t>karar</a:t>
            </a:r>
            <a:r>
              <a:rPr lang="en-US" dirty="0"/>
              <a:t> </a:t>
            </a:r>
            <a:r>
              <a:rPr lang="en-US" dirty="0" err="1"/>
              <a:t>vermek</a:t>
            </a:r>
            <a:r>
              <a:rPr lang="en-US" dirty="0"/>
              <a:t> için </a:t>
            </a:r>
            <a:r>
              <a:rPr lang="en-US" dirty="0" err="1"/>
              <a:t>kullanılan</a:t>
            </a:r>
            <a:r>
              <a:rPr lang="en-US" dirty="0"/>
              <a:t> </a:t>
            </a:r>
            <a:r>
              <a:rPr lang="en-US" dirty="0" err="1"/>
              <a:t>süreçtir</a:t>
            </a:r>
            <a:r>
              <a:rPr lang="en-US"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204865"/>
            <a:ext cx="199072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85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116632"/>
            <a:ext cx="8568952" cy="6357320"/>
          </a:xfrm>
        </p:spPr>
        <p:txBody>
          <a:bodyPr/>
          <a:lstStyle/>
          <a:p>
            <a:pPr marL="0" indent="0">
              <a:buNone/>
            </a:pPr>
            <a:r>
              <a:rPr lang="en-US" i="1" dirty="0" err="1">
                <a:solidFill>
                  <a:srgbClr val="FF0000"/>
                </a:solidFill>
              </a:rPr>
              <a:t>Kantitatif</a:t>
            </a:r>
            <a:r>
              <a:rPr lang="en-US" i="1" dirty="0">
                <a:solidFill>
                  <a:srgbClr val="FF0000"/>
                </a:solidFill>
              </a:rPr>
              <a:t> risk </a:t>
            </a:r>
            <a:r>
              <a:rPr lang="en-US" i="1" dirty="0" err="1" smtClean="0">
                <a:solidFill>
                  <a:srgbClr val="FF0000"/>
                </a:solidFill>
              </a:rPr>
              <a:t>analizinde</a:t>
            </a:r>
            <a:r>
              <a:rPr lang="tr-TR" dirty="0">
                <a:solidFill>
                  <a:srgbClr val="FF0000"/>
                </a:solidFill>
              </a:rPr>
              <a:t> </a:t>
            </a:r>
            <a:r>
              <a:rPr lang="tr-TR" i="1" dirty="0" smtClean="0">
                <a:solidFill>
                  <a:srgbClr val="FF0000"/>
                </a:solidFill>
              </a:rPr>
              <a:t>(NİCEL),</a:t>
            </a:r>
            <a:r>
              <a:rPr lang="en-US" i="1" dirty="0" smtClean="0">
                <a:solidFill>
                  <a:srgbClr val="FF0000"/>
                </a:solidFill>
              </a:rPr>
              <a:t> </a:t>
            </a:r>
            <a:r>
              <a:rPr lang="en-US" dirty="0" err="1"/>
              <a:t>tehlikeli</a:t>
            </a:r>
            <a:r>
              <a:rPr lang="en-US" dirty="0"/>
              <a:t> </a:t>
            </a:r>
            <a:r>
              <a:rPr lang="en-US" dirty="0" err="1"/>
              <a:t>bir</a:t>
            </a:r>
            <a:r>
              <a:rPr lang="en-US" dirty="0"/>
              <a:t> </a:t>
            </a:r>
            <a:r>
              <a:rPr lang="en-US" dirty="0" err="1"/>
              <a:t>olayın</a:t>
            </a:r>
            <a:r>
              <a:rPr lang="en-US" dirty="0"/>
              <a:t> </a:t>
            </a:r>
            <a:r>
              <a:rPr lang="en-US" dirty="0" err="1"/>
              <a:t>meydana</a:t>
            </a:r>
            <a:r>
              <a:rPr lang="en-US" dirty="0"/>
              <a:t> </a:t>
            </a:r>
            <a:r>
              <a:rPr lang="en-US" dirty="0" err="1"/>
              <a:t>gelme</a:t>
            </a:r>
            <a:r>
              <a:rPr lang="en-US" dirty="0"/>
              <a:t> </a:t>
            </a:r>
            <a:r>
              <a:rPr lang="en-US" dirty="0" err="1"/>
              <a:t>ihtimali</a:t>
            </a:r>
            <a:r>
              <a:rPr lang="en-US" dirty="0"/>
              <a:t>, </a:t>
            </a:r>
            <a:r>
              <a:rPr lang="en-US" b="1" dirty="0" err="1"/>
              <a:t>tehlikenin</a:t>
            </a:r>
            <a:r>
              <a:rPr lang="en-US" b="1" dirty="0"/>
              <a:t> </a:t>
            </a:r>
            <a:r>
              <a:rPr lang="en-US" b="1" dirty="0" err="1"/>
              <a:t>etkisi</a:t>
            </a:r>
            <a:r>
              <a:rPr lang="en-US" b="1" dirty="0"/>
              <a:t> </a:t>
            </a:r>
            <a:r>
              <a:rPr lang="en-US" b="1" dirty="0" err="1"/>
              <a:t>gibi</a:t>
            </a:r>
            <a:r>
              <a:rPr lang="en-US" b="1" dirty="0"/>
              <a:t> </a:t>
            </a:r>
            <a:r>
              <a:rPr lang="en-US" b="1" dirty="0" err="1"/>
              <a:t>sözel</a:t>
            </a:r>
            <a:r>
              <a:rPr lang="en-US" b="1" dirty="0"/>
              <a:t> </a:t>
            </a:r>
            <a:r>
              <a:rPr lang="en-US" b="1" dirty="0" err="1"/>
              <a:t>veriler</a:t>
            </a:r>
            <a:r>
              <a:rPr lang="en-US" b="1" dirty="0"/>
              <a:t>, </a:t>
            </a:r>
            <a:r>
              <a:rPr lang="en-US" b="1" dirty="0" err="1"/>
              <a:t>sayısal</a:t>
            </a:r>
            <a:r>
              <a:rPr lang="en-US" b="1" dirty="0"/>
              <a:t> </a:t>
            </a:r>
            <a:r>
              <a:rPr lang="en-US" b="1" dirty="0" err="1"/>
              <a:t>verilere</a:t>
            </a:r>
            <a:r>
              <a:rPr lang="en-US" b="1" dirty="0"/>
              <a:t> </a:t>
            </a:r>
            <a:r>
              <a:rPr lang="en-US" b="1" dirty="0" err="1"/>
              <a:t>dönüştürülür</a:t>
            </a:r>
            <a:r>
              <a:rPr lang="en-US" b="1" dirty="0"/>
              <a:t>. </a:t>
            </a:r>
            <a:endParaRPr lang="tr-TR" b="1" dirty="0" smtClean="0"/>
          </a:p>
          <a:p>
            <a:pPr marL="0" indent="0">
              <a:buNone/>
            </a:pPr>
            <a:endParaRPr lang="tr-TR" dirty="0"/>
          </a:p>
          <a:p>
            <a:pPr marL="0" indent="0">
              <a:buNone/>
            </a:pPr>
            <a:r>
              <a:rPr lang="en-US" dirty="0" smtClean="0"/>
              <a:t>Bu </a:t>
            </a:r>
            <a:r>
              <a:rPr lang="en-US" dirty="0" err="1"/>
              <a:t>değerler</a:t>
            </a:r>
            <a:r>
              <a:rPr lang="en-US" dirty="0"/>
              <a:t> risk </a:t>
            </a:r>
            <a:r>
              <a:rPr lang="en-US" dirty="0" err="1"/>
              <a:t>değerlendirme</a:t>
            </a:r>
            <a:r>
              <a:rPr lang="en-US" dirty="0"/>
              <a:t> </a:t>
            </a:r>
            <a:r>
              <a:rPr lang="en-US" dirty="0" err="1"/>
              <a:t>yöntemleriyle</a:t>
            </a:r>
            <a:r>
              <a:rPr lang="en-US" dirty="0"/>
              <a:t> </a:t>
            </a:r>
            <a:r>
              <a:rPr lang="en-US" dirty="0" err="1"/>
              <a:t>işlenerek</a:t>
            </a:r>
            <a:r>
              <a:rPr lang="en-US" dirty="0"/>
              <a:t> risk </a:t>
            </a:r>
            <a:r>
              <a:rPr lang="en-US" dirty="0" err="1"/>
              <a:t>değeri</a:t>
            </a:r>
            <a:r>
              <a:rPr lang="en-US" dirty="0"/>
              <a:t> </a:t>
            </a:r>
            <a:r>
              <a:rPr lang="en-US" dirty="0" err="1"/>
              <a:t>bulunur</a:t>
            </a:r>
            <a:r>
              <a:rPr lang="en-US" dirty="0"/>
              <a:t>. </a:t>
            </a:r>
            <a:endParaRPr lang="tr-TR" dirty="0" smtClean="0"/>
          </a:p>
          <a:p>
            <a:pPr marL="0" indent="0">
              <a:buNone/>
            </a:pPr>
            <a:r>
              <a:rPr lang="en-US" b="1" dirty="0" err="1" smtClean="0"/>
              <a:t>Kantitatif</a:t>
            </a:r>
            <a:r>
              <a:rPr lang="en-US" b="1" dirty="0" smtClean="0"/>
              <a:t> </a:t>
            </a:r>
            <a:r>
              <a:rPr lang="en-US" b="1" dirty="0"/>
              <a:t>risk </a:t>
            </a:r>
            <a:r>
              <a:rPr lang="en-US" b="1" dirty="0" err="1"/>
              <a:t>değerlendirme</a:t>
            </a:r>
            <a:r>
              <a:rPr lang="en-US" b="1" dirty="0"/>
              <a:t> </a:t>
            </a:r>
            <a:r>
              <a:rPr lang="en-US" b="1" dirty="0" err="1"/>
              <a:t>yöntemleri</a:t>
            </a:r>
            <a:r>
              <a:rPr lang="en-US" dirty="0"/>
              <a:t>, </a:t>
            </a:r>
            <a:r>
              <a:rPr lang="en-US" dirty="0" err="1"/>
              <a:t>olasılık</a:t>
            </a:r>
            <a:r>
              <a:rPr lang="en-US" dirty="0"/>
              <a:t> </a:t>
            </a:r>
            <a:r>
              <a:rPr lang="en-US" dirty="0" err="1"/>
              <a:t>ve</a:t>
            </a:r>
            <a:r>
              <a:rPr lang="en-US" dirty="0"/>
              <a:t> </a:t>
            </a:r>
            <a:r>
              <a:rPr lang="en-US" dirty="0" err="1"/>
              <a:t>güvenirlik</a:t>
            </a:r>
            <a:r>
              <a:rPr lang="en-US" dirty="0"/>
              <a:t> </a:t>
            </a:r>
            <a:r>
              <a:rPr lang="en-US" dirty="0" err="1"/>
              <a:t>teoremleri</a:t>
            </a:r>
            <a:r>
              <a:rPr lang="en-US" dirty="0"/>
              <a:t> </a:t>
            </a:r>
            <a:r>
              <a:rPr lang="en-US" dirty="0" err="1"/>
              <a:t>gibi</a:t>
            </a:r>
            <a:r>
              <a:rPr lang="en-US" dirty="0"/>
              <a:t> </a:t>
            </a:r>
            <a:r>
              <a:rPr lang="en-US" dirty="0" err="1"/>
              <a:t>basit</a:t>
            </a:r>
            <a:r>
              <a:rPr lang="en-US" dirty="0"/>
              <a:t> </a:t>
            </a:r>
            <a:r>
              <a:rPr lang="en-US" dirty="0" err="1"/>
              <a:t>teknikleri</a:t>
            </a:r>
            <a:r>
              <a:rPr lang="en-US" dirty="0"/>
              <a:t> </a:t>
            </a:r>
            <a:r>
              <a:rPr lang="en-US" dirty="0" err="1"/>
              <a:t>kullanabileceği</a:t>
            </a:r>
            <a:r>
              <a:rPr lang="en-US" dirty="0"/>
              <a:t> </a:t>
            </a:r>
            <a:r>
              <a:rPr lang="en-US" dirty="0" err="1"/>
              <a:t>gibi</a:t>
            </a:r>
            <a:r>
              <a:rPr lang="en-US" dirty="0"/>
              <a:t>, </a:t>
            </a:r>
            <a:r>
              <a:rPr lang="en-US" dirty="0" err="1"/>
              <a:t>çok</a:t>
            </a:r>
            <a:r>
              <a:rPr lang="en-US" dirty="0"/>
              <a:t> </a:t>
            </a:r>
            <a:r>
              <a:rPr lang="en-US" dirty="0" err="1"/>
              <a:t>kriterli</a:t>
            </a:r>
            <a:r>
              <a:rPr lang="en-US" dirty="0"/>
              <a:t> </a:t>
            </a:r>
            <a:r>
              <a:rPr lang="en-US" dirty="0" err="1"/>
              <a:t>karar</a:t>
            </a:r>
            <a:r>
              <a:rPr lang="en-US" dirty="0"/>
              <a:t> </a:t>
            </a:r>
            <a:r>
              <a:rPr lang="en-US" dirty="0" err="1"/>
              <a:t>verme</a:t>
            </a:r>
            <a:r>
              <a:rPr lang="en-US" dirty="0"/>
              <a:t> </a:t>
            </a:r>
            <a:r>
              <a:rPr lang="en-US" dirty="0" err="1"/>
              <a:t>yöntemleri</a:t>
            </a:r>
            <a:r>
              <a:rPr lang="en-US" dirty="0"/>
              <a:t>, </a:t>
            </a:r>
            <a:r>
              <a:rPr lang="en-US" dirty="0" err="1"/>
              <a:t>simülasyon</a:t>
            </a:r>
            <a:r>
              <a:rPr lang="en-US" dirty="0"/>
              <a:t> </a:t>
            </a:r>
            <a:r>
              <a:rPr lang="en-US" dirty="0" err="1" smtClean="0"/>
              <a:t>modelleme</a:t>
            </a:r>
            <a:r>
              <a:rPr lang="en-US" dirty="0" smtClean="0"/>
              <a:t> </a:t>
            </a:r>
            <a:r>
              <a:rPr lang="en-US" dirty="0" err="1"/>
              <a:t>gibi</a:t>
            </a:r>
            <a:r>
              <a:rPr lang="en-US" dirty="0"/>
              <a:t> </a:t>
            </a:r>
            <a:r>
              <a:rPr lang="en-US" dirty="0" err="1"/>
              <a:t>karmaşık</a:t>
            </a:r>
            <a:r>
              <a:rPr lang="en-US" dirty="0"/>
              <a:t> </a:t>
            </a:r>
            <a:r>
              <a:rPr lang="en-US" dirty="0" err="1"/>
              <a:t>teknikleri</a:t>
            </a:r>
            <a:r>
              <a:rPr lang="en-US" dirty="0"/>
              <a:t> de </a:t>
            </a:r>
            <a:r>
              <a:rPr lang="en-US" dirty="0" err="1"/>
              <a:t>kullanabilir</a:t>
            </a:r>
            <a:r>
              <a:rPr lang="en-US" dirty="0" smtClean="0"/>
              <a:t>.</a:t>
            </a:r>
            <a:endParaRPr lang="tr-TR" dirty="0" smtClean="0"/>
          </a:p>
          <a:p>
            <a:pPr marL="0" indent="0">
              <a:buNone/>
            </a:pPr>
            <a:endParaRPr lang="tr-TR" dirty="0"/>
          </a:p>
          <a:p>
            <a:pPr marL="0" indent="0">
              <a:buNone/>
            </a:pPr>
            <a:r>
              <a:rPr lang="en-US" b="1" i="1" dirty="0">
                <a:solidFill>
                  <a:srgbClr val="FF0000"/>
                </a:solidFill>
              </a:rPr>
              <a:t>Risk = </a:t>
            </a:r>
            <a:r>
              <a:rPr lang="en-US" b="1" i="1" dirty="0" err="1">
                <a:solidFill>
                  <a:srgbClr val="FF0000"/>
                </a:solidFill>
              </a:rPr>
              <a:t>Tehlikeli</a:t>
            </a:r>
            <a:r>
              <a:rPr lang="en-US" b="1" i="1" dirty="0">
                <a:solidFill>
                  <a:srgbClr val="FF0000"/>
                </a:solidFill>
              </a:rPr>
              <a:t> </a:t>
            </a:r>
            <a:r>
              <a:rPr lang="en-US" b="1" i="1" dirty="0" err="1">
                <a:solidFill>
                  <a:srgbClr val="FF0000"/>
                </a:solidFill>
              </a:rPr>
              <a:t>Bir</a:t>
            </a:r>
            <a:r>
              <a:rPr lang="en-US" b="1" i="1" dirty="0">
                <a:solidFill>
                  <a:srgbClr val="FF0000"/>
                </a:solidFill>
              </a:rPr>
              <a:t> </a:t>
            </a:r>
            <a:r>
              <a:rPr lang="en-US" b="1" i="1" dirty="0" err="1">
                <a:solidFill>
                  <a:srgbClr val="FF0000"/>
                </a:solidFill>
              </a:rPr>
              <a:t>Olayın</a:t>
            </a:r>
            <a:r>
              <a:rPr lang="en-US" b="1" i="1" dirty="0">
                <a:solidFill>
                  <a:srgbClr val="FF0000"/>
                </a:solidFill>
              </a:rPr>
              <a:t> </a:t>
            </a:r>
            <a:r>
              <a:rPr lang="en-US" b="1" i="1" dirty="0" err="1">
                <a:solidFill>
                  <a:srgbClr val="FF0000"/>
                </a:solidFill>
              </a:rPr>
              <a:t>Meydana</a:t>
            </a:r>
            <a:r>
              <a:rPr lang="en-US" b="1" i="1" dirty="0">
                <a:solidFill>
                  <a:srgbClr val="FF0000"/>
                </a:solidFill>
              </a:rPr>
              <a:t> </a:t>
            </a:r>
            <a:r>
              <a:rPr lang="en-US" b="1" i="1" dirty="0" err="1">
                <a:solidFill>
                  <a:srgbClr val="FF0000"/>
                </a:solidFill>
              </a:rPr>
              <a:t>Gelme</a:t>
            </a:r>
            <a:r>
              <a:rPr lang="en-US" b="1" i="1" dirty="0">
                <a:solidFill>
                  <a:srgbClr val="FF0000"/>
                </a:solidFill>
              </a:rPr>
              <a:t> </a:t>
            </a:r>
            <a:r>
              <a:rPr lang="en-US" b="1" i="1" dirty="0" err="1">
                <a:solidFill>
                  <a:srgbClr val="FF0000"/>
                </a:solidFill>
              </a:rPr>
              <a:t>Olasılığı</a:t>
            </a:r>
            <a:r>
              <a:rPr lang="en-US" b="1" i="1" dirty="0">
                <a:solidFill>
                  <a:srgbClr val="FF0000"/>
                </a:solidFill>
              </a:rPr>
              <a:t> </a:t>
            </a:r>
            <a:endParaRPr lang="tr-TR" b="1" i="1" dirty="0" smtClean="0">
              <a:solidFill>
                <a:srgbClr val="FF0000"/>
              </a:solidFill>
            </a:endParaRPr>
          </a:p>
          <a:p>
            <a:pPr marL="0" indent="0">
              <a:buNone/>
            </a:pPr>
            <a:r>
              <a:rPr lang="tr-TR" b="1" i="1" dirty="0" smtClean="0">
                <a:solidFill>
                  <a:srgbClr val="FF0000"/>
                </a:solidFill>
              </a:rPr>
              <a:t>				</a:t>
            </a:r>
            <a:r>
              <a:rPr lang="en-US" b="1" i="1" dirty="0" smtClean="0">
                <a:solidFill>
                  <a:srgbClr val="FF0000"/>
                </a:solidFill>
              </a:rPr>
              <a:t>X </a:t>
            </a:r>
            <a:endParaRPr lang="tr-TR" b="1" i="1" dirty="0" smtClean="0">
              <a:solidFill>
                <a:srgbClr val="FF0000"/>
              </a:solidFill>
            </a:endParaRPr>
          </a:p>
          <a:p>
            <a:pPr marL="0" indent="0">
              <a:buNone/>
            </a:pPr>
            <a:r>
              <a:rPr lang="tr-TR" b="1" i="1" dirty="0" smtClean="0">
                <a:solidFill>
                  <a:srgbClr val="FF0000"/>
                </a:solidFill>
              </a:rPr>
              <a:t>                         </a:t>
            </a:r>
            <a:r>
              <a:rPr lang="en-US" b="1" i="1" dirty="0" err="1" smtClean="0">
                <a:solidFill>
                  <a:srgbClr val="FF0000"/>
                </a:solidFill>
              </a:rPr>
              <a:t>Tehlikenin</a:t>
            </a:r>
            <a:r>
              <a:rPr lang="en-US" b="1" i="1" dirty="0" smtClean="0">
                <a:solidFill>
                  <a:srgbClr val="FF0000"/>
                </a:solidFill>
              </a:rPr>
              <a:t> </a:t>
            </a:r>
            <a:r>
              <a:rPr lang="en-US" b="1" i="1" dirty="0" err="1">
                <a:solidFill>
                  <a:srgbClr val="FF0000"/>
                </a:solidFill>
              </a:rPr>
              <a:t>Şiddeti</a:t>
            </a:r>
            <a:r>
              <a:rPr lang="en-US" b="1" i="1" dirty="0">
                <a:solidFill>
                  <a:srgbClr val="FF0000"/>
                </a:solidFill>
              </a:rPr>
              <a:t> </a:t>
            </a:r>
            <a:endParaRPr lang="tr-TR" b="1" i="1" dirty="0" smtClean="0">
              <a:solidFill>
                <a:srgbClr val="FF0000"/>
              </a:solidFill>
            </a:endParaRPr>
          </a:p>
          <a:p>
            <a:pPr marL="0" indent="0">
              <a:buNone/>
            </a:pPr>
            <a:r>
              <a:rPr lang="en-US" b="1" dirty="0" err="1" smtClean="0">
                <a:solidFill>
                  <a:srgbClr val="FF0000"/>
                </a:solidFill>
              </a:rPr>
              <a:t>formülü</a:t>
            </a:r>
            <a:r>
              <a:rPr lang="en-US" b="1" dirty="0">
                <a:solidFill>
                  <a:srgbClr val="FF0000"/>
                </a:solidFill>
              </a:rPr>
              <a:t>, </a:t>
            </a:r>
            <a:r>
              <a:rPr lang="en-US" b="1" dirty="0" err="1">
                <a:solidFill>
                  <a:srgbClr val="FF0000"/>
                </a:solidFill>
              </a:rPr>
              <a:t>kantitatif</a:t>
            </a:r>
            <a:r>
              <a:rPr lang="en-US" b="1" dirty="0">
                <a:solidFill>
                  <a:srgbClr val="FF0000"/>
                </a:solidFill>
              </a:rPr>
              <a:t> risk </a:t>
            </a:r>
            <a:r>
              <a:rPr lang="en-US" b="1" dirty="0" err="1" smtClean="0">
                <a:solidFill>
                  <a:srgbClr val="FF0000"/>
                </a:solidFill>
              </a:rPr>
              <a:t>analizinin</a:t>
            </a:r>
            <a:r>
              <a:rPr lang="en-US" b="1" dirty="0" smtClean="0">
                <a:solidFill>
                  <a:srgbClr val="FF0000"/>
                </a:solidFill>
              </a:rPr>
              <a:t> </a:t>
            </a:r>
            <a:r>
              <a:rPr lang="en-US" b="1" dirty="0" err="1">
                <a:solidFill>
                  <a:srgbClr val="FF0000"/>
                </a:solidFill>
              </a:rPr>
              <a:t>temel</a:t>
            </a:r>
            <a:r>
              <a:rPr lang="en-US" b="1" dirty="0">
                <a:solidFill>
                  <a:srgbClr val="FF0000"/>
                </a:solidFill>
              </a:rPr>
              <a:t> </a:t>
            </a:r>
            <a:r>
              <a:rPr lang="en-US" b="1" dirty="0" err="1">
                <a:solidFill>
                  <a:srgbClr val="FF0000"/>
                </a:solidFill>
              </a:rPr>
              <a:t>formülüdür</a:t>
            </a:r>
            <a:r>
              <a:rPr lang="en-US" b="1" dirty="0">
                <a:solidFill>
                  <a:srgbClr val="FF0000"/>
                </a:solidFill>
              </a:rPr>
              <a:t>. </a:t>
            </a:r>
            <a:r>
              <a:rPr lang="en-US" b="1" dirty="0" smtClean="0">
                <a:solidFill>
                  <a:srgbClr val="FF0000"/>
                </a:solidFill>
              </a:rPr>
              <a:t> </a:t>
            </a:r>
            <a:endParaRPr lang="en-US" b="1" dirty="0">
              <a:solidFill>
                <a:srgbClr val="FF0000"/>
              </a:solidFill>
            </a:endParaRPr>
          </a:p>
        </p:txBody>
      </p:sp>
    </p:spTree>
    <p:extLst>
      <p:ext uri="{BB962C8B-B14F-4D97-AF65-F5344CB8AC3E}">
        <p14:creationId xmlns:p14="http://schemas.microsoft.com/office/powerpoint/2010/main" val="187583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260648"/>
            <a:ext cx="8352928" cy="6597352"/>
          </a:xfrm>
        </p:spPr>
        <p:txBody>
          <a:bodyPr>
            <a:normAutofit fontScale="77500" lnSpcReduction="20000"/>
          </a:bodyPr>
          <a:lstStyle/>
          <a:p>
            <a:pPr marL="0" indent="0">
              <a:buNone/>
            </a:pPr>
            <a:r>
              <a:rPr lang="tr-TR" dirty="0"/>
              <a:t>Kantitatif </a:t>
            </a:r>
            <a:r>
              <a:rPr lang="tr-TR" dirty="0" smtClean="0"/>
              <a:t>risk</a:t>
            </a:r>
            <a:endParaRPr lang="tr-TR" dirty="0"/>
          </a:p>
          <a:p>
            <a:pPr marL="0" indent="0">
              <a:buNone/>
            </a:pPr>
            <a:r>
              <a:rPr lang="tr-TR" b="1" dirty="0"/>
              <a:t>Proje Süresi (Zaman Yönetimi):</a:t>
            </a:r>
          </a:p>
          <a:p>
            <a:pPr marL="0" indent="0">
              <a:buNone/>
            </a:pPr>
            <a:r>
              <a:rPr lang="tr-TR" b="1" dirty="0" smtClean="0"/>
              <a:t>Düşük </a:t>
            </a:r>
            <a:r>
              <a:rPr lang="tr-TR" b="1" dirty="0"/>
              <a:t>Risk: </a:t>
            </a:r>
            <a:r>
              <a:rPr lang="tr-TR" dirty="0"/>
              <a:t>Projenin zaman çizelgesi, planlanan bitiş tarihine yakın bir sürede tamamlanabilir.</a:t>
            </a:r>
          </a:p>
          <a:p>
            <a:pPr marL="0" indent="0">
              <a:buNone/>
            </a:pPr>
            <a:r>
              <a:rPr lang="tr-TR" b="1" dirty="0"/>
              <a:t>Orta Risk: </a:t>
            </a:r>
            <a:r>
              <a:rPr lang="tr-TR" dirty="0"/>
              <a:t>Proje süresi, </a:t>
            </a:r>
            <a:r>
              <a:rPr lang="tr-TR" b="1" dirty="0"/>
              <a:t>%10-15 </a:t>
            </a:r>
            <a:r>
              <a:rPr lang="tr-TR" dirty="0"/>
              <a:t>oranında bir sapma ile planlanan bitiş tarihinden uzayabilir.</a:t>
            </a:r>
          </a:p>
          <a:p>
            <a:pPr marL="0" indent="0">
              <a:buNone/>
            </a:pPr>
            <a:r>
              <a:rPr lang="tr-TR" b="1" dirty="0"/>
              <a:t>Yüksek Risk: </a:t>
            </a:r>
            <a:r>
              <a:rPr lang="tr-TR" dirty="0"/>
              <a:t>Proje süresi, </a:t>
            </a:r>
            <a:r>
              <a:rPr lang="tr-TR" b="1" dirty="0"/>
              <a:t>%20 </a:t>
            </a:r>
            <a:r>
              <a:rPr lang="tr-TR" dirty="0"/>
              <a:t>ve üzeri bir sapma ile planlanan bitiş tarihinden belirgin bir şekilde uzayabilir</a:t>
            </a:r>
            <a:r>
              <a:rPr lang="tr-TR" dirty="0" smtClean="0"/>
              <a:t>.</a:t>
            </a:r>
          </a:p>
          <a:p>
            <a:pPr marL="0" indent="0">
              <a:buNone/>
            </a:pPr>
            <a:endParaRPr lang="tr-TR" dirty="0"/>
          </a:p>
          <a:p>
            <a:pPr marL="0" indent="0">
              <a:buNone/>
            </a:pPr>
            <a:r>
              <a:rPr lang="tr-TR" b="1" dirty="0"/>
              <a:t>Yazılım Geliştirme Araçları:</a:t>
            </a:r>
          </a:p>
          <a:p>
            <a:pPr marL="0" indent="0">
              <a:buNone/>
            </a:pPr>
            <a:r>
              <a:rPr lang="tr-TR" b="1" dirty="0" smtClean="0"/>
              <a:t>Düşük </a:t>
            </a:r>
            <a:r>
              <a:rPr lang="tr-TR" b="1" dirty="0"/>
              <a:t>Risk: </a:t>
            </a:r>
            <a:r>
              <a:rPr lang="tr-TR" dirty="0"/>
              <a:t>Kullanılacak araçlar ve teknolojilerin kullanımında %5 oranında hata veya uyumsuzluk olasılığı.</a:t>
            </a:r>
          </a:p>
          <a:p>
            <a:pPr marL="0" indent="0">
              <a:buNone/>
            </a:pPr>
            <a:r>
              <a:rPr lang="tr-TR" b="1" dirty="0"/>
              <a:t>Orta Risk: </a:t>
            </a:r>
            <a:r>
              <a:rPr lang="tr-TR" dirty="0"/>
              <a:t>Yeni teknolojilerle karşılaşma olasılığı %15 ve bu durumlar için %10 oranında ekstra zaman ayrılması.</a:t>
            </a:r>
          </a:p>
          <a:p>
            <a:pPr marL="0" indent="0">
              <a:buNone/>
            </a:pPr>
            <a:r>
              <a:rPr lang="tr-TR" b="1" dirty="0"/>
              <a:t>Yüksek Risk: </a:t>
            </a:r>
            <a:r>
              <a:rPr lang="tr-TR" dirty="0"/>
              <a:t>Kullanılacak araçlar tam olarak anlaşılmadığından, projede %20 oranında bir gecikme olasılığı</a:t>
            </a:r>
            <a:r>
              <a:rPr lang="tr-TR" dirty="0" smtClean="0"/>
              <a:t>.</a:t>
            </a:r>
          </a:p>
          <a:p>
            <a:pPr marL="0" indent="0">
              <a:buNone/>
            </a:pPr>
            <a:endParaRPr lang="tr-TR" dirty="0"/>
          </a:p>
          <a:p>
            <a:pPr marL="0" indent="0">
              <a:buNone/>
            </a:pPr>
            <a:r>
              <a:rPr lang="tr-TR" b="1" dirty="0"/>
              <a:t>Ekip İletişimi:</a:t>
            </a:r>
          </a:p>
          <a:p>
            <a:pPr marL="0" indent="0">
              <a:buNone/>
            </a:pPr>
            <a:r>
              <a:rPr lang="tr-TR" b="1" dirty="0" smtClean="0"/>
              <a:t>Düşük </a:t>
            </a:r>
            <a:r>
              <a:rPr lang="tr-TR" b="1" dirty="0"/>
              <a:t>Risk: </a:t>
            </a:r>
            <a:r>
              <a:rPr lang="tr-TR" dirty="0"/>
              <a:t>Ekip içi iletişimde olası sorunların %5 oranında olasılığı.</a:t>
            </a:r>
          </a:p>
          <a:p>
            <a:pPr marL="0" indent="0">
              <a:buNone/>
            </a:pPr>
            <a:r>
              <a:rPr lang="tr-TR" b="1" dirty="0"/>
              <a:t>Orta Risk: </a:t>
            </a:r>
            <a:r>
              <a:rPr lang="tr-TR" dirty="0"/>
              <a:t>İletişim eksikliği veya anlaşmazlıkların projeyi %10 oranında etkileme olasılığı.</a:t>
            </a:r>
          </a:p>
          <a:p>
            <a:pPr marL="0" indent="0">
              <a:buNone/>
            </a:pPr>
            <a:r>
              <a:rPr lang="tr-TR" b="1" dirty="0"/>
              <a:t>Yüksek Risk: </a:t>
            </a:r>
            <a:r>
              <a:rPr lang="tr-TR" dirty="0"/>
              <a:t>Ekip içi iletişim sorunlarının projeyi %15 oranında etkileme olasılığı</a:t>
            </a:r>
            <a:r>
              <a:rPr lang="tr-TR" dirty="0" smtClean="0"/>
              <a:t>.</a:t>
            </a: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p:txBody>
      </p:sp>
    </p:spTree>
    <p:extLst>
      <p:ext uri="{BB962C8B-B14F-4D97-AF65-F5344CB8AC3E}">
        <p14:creationId xmlns:p14="http://schemas.microsoft.com/office/powerpoint/2010/main" val="3008084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80728"/>
            <a:ext cx="8743739" cy="4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98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260648"/>
            <a:ext cx="8291264" cy="6213304"/>
          </a:xfrm>
        </p:spPr>
        <p:txBody>
          <a:bodyPr/>
          <a:lstStyle/>
          <a:p>
            <a:pPr marL="0" indent="0">
              <a:buNone/>
            </a:pPr>
            <a:r>
              <a:rPr lang="en-US" dirty="0" err="1"/>
              <a:t>Bazı</a:t>
            </a:r>
            <a:r>
              <a:rPr lang="en-US" dirty="0"/>
              <a:t> </a:t>
            </a:r>
            <a:r>
              <a:rPr lang="en-US" dirty="0" err="1"/>
              <a:t>durumlarda</a:t>
            </a:r>
            <a:r>
              <a:rPr lang="en-US" dirty="0"/>
              <a:t> risk </a:t>
            </a:r>
            <a:r>
              <a:rPr lang="en-US" dirty="0" err="1"/>
              <a:t>analizinin</a:t>
            </a:r>
            <a:r>
              <a:rPr lang="en-US" dirty="0"/>
              <a:t> </a:t>
            </a:r>
            <a:r>
              <a:rPr lang="en-US" dirty="0" err="1"/>
              <a:t>yapılabilmesi</a:t>
            </a:r>
            <a:r>
              <a:rPr lang="en-US" dirty="0"/>
              <a:t> için hem </a:t>
            </a:r>
            <a:r>
              <a:rPr lang="en-US" b="1" dirty="0" err="1"/>
              <a:t>kantitatif</a:t>
            </a:r>
            <a:r>
              <a:rPr lang="en-US" b="1" dirty="0"/>
              <a:t>,</a:t>
            </a:r>
            <a:r>
              <a:rPr lang="en-US" dirty="0"/>
              <a:t> hem de </a:t>
            </a:r>
            <a:r>
              <a:rPr lang="en-US" b="1" dirty="0" err="1"/>
              <a:t>kalitatif</a:t>
            </a:r>
            <a:r>
              <a:rPr lang="en-US" dirty="0"/>
              <a:t> </a:t>
            </a:r>
            <a:r>
              <a:rPr lang="en-US" dirty="0" err="1"/>
              <a:t>yöntemlerin</a:t>
            </a:r>
            <a:r>
              <a:rPr lang="en-US" dirty="0"/>
              <a:t> </a:t>
            </a:r>
            <a:r>
              <a:rPr lang="en-US" dirty="0" err="1"/>
              <a:t>kullanılması</a:t>
            </a:r>
            <a:r>
              <a:rPr lang="en-US" dirty="0"/>
              <a:t> </a:t>
            </a:r>
            <a:r>
              <a:rPr lang="en-US" dirty="0" err="1"/>
              <a:t>gerektiğinde</a:t>
            </a:r>
            <a:r>
              <a:rPr lang="en-US" dirty="0"/>
              <a:t> her </a:t>
            </a:r>
            <a:r>
              <a:rPr lang="en-US" dirty="0" err="1"/>
              <a:t>iki</a:t>
            </a:r>
            <a:r>
              <a:rPr lang="en-US" dirty="0"/>
              <a:t> </a:t>
            </a:r>
            <a:r>
              <a:rPr lang="en-US" dirty="0" err="1"/>
              <a:t>yöntemin</a:t>
            </a:r>
            <a:r>
              <a:rPr lang="en-US" dirty="0"/>
              <a:t> </a:t>
            </a:r>
            <a:r>
              <a:rPr lang="en-US" dirty="0" err="1"/>
              <a:t>birleşiminden</a:t>
            </a:r>
            <a:r>
              <a:rPr lang="en-US" dirty="0"/>
              <a:t> </a:t>
            </a:r>
            <a:r>
              <a:rPr lang="en-US" dirty="0" err="1"/>
              <a:t>oluşan</a:t>
            </a:r>
            <a:r>
              <a:rPr lang="en-US" dirty="0"/>
              <a:t> </a:t>
            </a:r>
            <a:r>
              <a:rPr lang="en-US" b="1" i="1" dirty="0">
                <a:solidFill>
                  <a:srgbClr val="FF0000"/>
                </a:solidFill>
              </a:rPr>
              <a:t>karma </a:t>
            </a:r>
            <a:r>
              <a:rPr lang="en-US" b="1" i="1" dirty="0" err="1">
                <a:solidFill>
                  <a:srgbClr val="FF0000"/>
                </a:solidFill>
              </a:rPr>
              <a:t>metotlar</a:t>
            </a:r>
            <a:r>
              <a:rPr lang="en-US" b="1" i="1" dirty="0">
                <a:solidFill>
                  <a:srgbClr val="FF0000"/>
                </a:solidFill>
              </a:rPr>
              <a:t> </a:t>
            </a:r>
            <a:r>
              <a:rPr lang="en-US" dirty="0" err="1"/>
              <a:t>kullanılmaktadır</a:t>
            </a:r>
            <a:r>
              <a:rPr lang="en-US" dirty="0"/>
              <a:t>. </a:t>
            </a:r>
            <a:endParaRPr lang="tr-TR" dirty="0" smtClean="0"/>
          </a:p>
          <a:p>
            <a:pPr marL="0" indent="0">
              <a:buNone/>
            </a:pPr>
            <a:endParaRPr lang="tr-TR" dirty="0"/>
          </a:p>
          <a:p>
            <a:pPr marL="0" indent="0">
              <a:buNone/>
            </a:pPr>
            <a:r>
              <a:rPr lang="en-US" dirty="0" err="1"/>
              <a:t>Riskin</a:t>
            </a:r>
            <a:r>
              <a:rPr lang="en-US" dirty="0"/>
              <a:t> </a:t>
            </a:r>
            <a:r>
              <a:rPr lang="en-US" dirty="0" err="1"/>
              <a:t>değerlendirilmesinin</a:t>
            </a:r>
            <a:r>
              <a:rPr lang="en-US" dirty="0"/>
              <a:t> </a:t>
            </a:r>
            <a:r>
              <a:rPr lang="en-US" dirty="0" err="1"/>
              <a:t>ana</a:t>
            </a:r>
            <a:r>
              <a:rPr lang="en-US" dirty="0"/>
              <a:t> </a:t>
            </a:r>
            <a:r>
              <a:rPr lang="en-US" dirty="0" err="1"/>
              <a:t>amacı</a:t>
            </a:r>
            <a:r>
              <a:rPr lang="en-US" dirty="0"/>
              <a:t> </a:t>
            </a:r>
            <a:r>
              <a:rPr lang="en-US" dirty="0" err="1"/>
              <a:t>riskleri</a:t>
            </a:r>
            <a:r>
              <a:rPr lang="en-US" dirty="0"/>
              <a:t> </a:t>
            </a:r>
            <a:r>
              <a:rPr lang="en-US" dirty="0" err="1"/>
              <a:t>kabul</a:t>
            </a:r>
            <a:r>
              <a:rPr lang="en-US" dirty="0"/>
              <a:t> </a:t>
            </a:r>
            <a:r>
              <a:rPr lang="en-US" dirty="0" err="1"/>
              <a:t>edilebilir</a:t>
            </a:r>
            <a:r>
              <a:rPr lang="en-US" dirty="0"/>
              <a:t> </a:t>
            </a:r>
            <a:r>
              <a:rPr lang="en-US" dirty="0" err="1"/>
              <a:t>seviyede</a:t>
            </a:r>
            <a:r>
              <a:rPr lang="en-US" dirty="0"/>
              <a:t> </a:t>
            </a:r>
            <a:r>
              <a:rPr lang="en-US" dirty="0" err="1"/>
              <a:t>kontrol</a:t>
            </a:r>
            <a:r>
              <a:rPr lang="en-US" dirty="0"/>
              <a:t> </a:t>
            </a:r>
            <a:r>
              <a:rPr lang="en-US" dirty="0" err="1"/>
              <a:t>altında</a:t>
            </a:r>
            <a:r>
              <a:rPr lang="en-US" dirty="0"/>
              <a:t> </a:t>
            </a:r>
            <a:r>
              <a:rPr lang="en-US" dirty="0" err="1"/>
              <a:t>tutmaktır</a:t>
            </a:r>
            <a:r>
              <a:rPr lang="en-US" dirty="0"/>
              <a:t>. </a:t>
            </a:r>
            <a:endParaRPr lang="tr-TR" dirty="0" smtClean="0"/>
          </a:p>
          <a:p>
            <a:pPr marL="0" indent="0">
              <a:buNone/>
            </a:pPr>
            <a:endParaRPr lang="tr-TR" i="1" dirty="0">
              <a:solidFill>
                <a:srgbClr val="FF0000"/>
              </a:solidFill>
            </a:endParaRPr>
          </a:p>
          <a:p>
            <a:pPr marL="0" indent="0">
              <a:buNone/>
            </a:pPr>
            <a:r>
              <a:rPr lang="en-US" i="1" dirty="0" err="1" smtClean="0">
                <a:solidFill>
                  <a:srgbClr val="FF0000"/>
                </a:solidFill>
              </a:rPr>
              <a:t>Bir</a:t>
            </a:r>
            <a:r>
              <a:rPr lang="en-US" i="1" dirty="0" smtClean="0">
                <a:solidFill>
                  <a:srgbClr val="FF0000"/>
                </a:solidFill>
              </a:rPr>
              <a:t> </a:t>
            </a:r>
            <a:r>
              <a:rPr lang="en-US" i="1" dirty="0" err="1">
                <a:solidFill>
                  <a:srgbClr val="FF0000"/>
                </a:solidFill>
              </a:rPr>
              <a:t>işletmede</a:t>
            </a:r>
            <a:r>
              <a:rPr lang="en-US" i="1" dirty="0">
                <a:solidFill>
                  <a:srgbClr val="FF0000"/>
                </a:solidFill>
              </a:rPr>
              <a:t> </a:t>
            </a:r>
            <a:r>
              <a:rPr lang="en-US" i="1" dirty="0" err="1">
                <a:solidFill>
                  <a:srgbClr val="FF0000"/>
                </a:solidFill>
              </a:rPr>
              <a:t>risklerin</a:t>
            </a:r>
            <a:r>
              <a:rPr lang="en-US" i="1" dirty="0">
                <a:solidFill>
                  <a:srgbClr val="FF0000"/>
                </a:solidFill>
              </a:rPr>
              <a:t> </a:t>
            </a:r>
            <a:r>
              <a:rPr lang="en-US" i="1" dirty="0" err="1">
                <a:solidFill>
                  <a:srgbClr val="FF0000"/>
                </a:solidFill>
              </a:rPr>
              <a:t>sadece</a:t>
            </a:r>
            <a:r>
              <a:rPr lang="en-US" i="1" dirty="0">
                <a:solidFill>
                  <a:srgbClr val="FF0000"/>
                </a:solidFill>
              </a:rPr>
              <a:t> </a:t>
            </a:r>
            <a:r>
              <a:rPr lang="en-US" i="1" dirty="0" err="1">
                <a:solidFill>
                  <a:srgbClr val="FF0000"/>
                </a:solidFill>
              </a:rPr>
              <a:t>olasılık</a:t>
            </a:r>
            <a:r>
              <a:rPr lang="en-US" i="1" dirty="0">
                <a:solidFill>
                  <a:srgbClr val="FF0000"/>
                </a:solidFill>
              </a:rPr>
              <a:t> </a:t>
            </a:r>
            <a:r>
              <a:rPr lang="en-US" i="1" dirty="0" err="1">
                <a:solidFill>
                  <a:srgbClr val="FF0000"/>
                </a:solidFill>
              </a:rPr>
              <a:t>ve</a:t>
            </a:r>
            <a:r>
              <a:rPr lang="en-US" i="1" dirty="0">
                <a:solidFill>
                  <a:srgbClr val="FF0000"/>
                </a:solidFill>
              </a:rPr>
              <a:t> </a:t>
            </a:r>
            <a:r>
              <a:rPr lang="en-US" i="1" dirty="0" err="1">
                <a:solidFill>
                  <a:srgbClr val="FF0000"/>
                </a:solidFill>
              </a:rPr>
              <a:t>şiddetinin</a:t>
            </a:r>
            <a:r>
              <a:rPr lang="en-US" i="1" dirty="0">
                <a:solidFill>
                  <a:srgbClr val="FF0000"/>
                </a:solidFill>
              </a:rPr>
              <a:t> </a:t>
            </a:r>
            <a:r>
              <a:rPr lang="en-US" i="1" dirty="0" err="1">
                <a:solidFill>
                  <a:srgbClr val="FF0000"/>
                </a:solidFill>
              </a:rPr>
              <a:t>hesaplanması</a:t>
            </a:r>
            <a:r>
              <a:rPr lang="en-US" i="1" dirty="0">
                <a:solidFill>
                  <a:srgbClr val="FF0000"/>
                </a:solidFill>
              </a:rPr>
              <a:t> o </a:t>
            </a:r>
            <a:r>
              <a:rPr lang="en-US" i="1" dirty="0" err="1">
                <a:solidFill>
                  <a:srgbClr val="FF0000"/>
                </a:solidFill>
              </a:rPr>
              <a:t>işletmenin</a:t>
            </a:r>
            <a:r>
              <a:rPr lang="en-US" i="1" dirty="0">
                <a:solidFill>
                  <a:srgbClr val="FF0000"/>
                </a:solidFill>
              </a:rPr>
              <a:t> </a:t>
            </a:r>
            <a:r>
              <a:rPr lang="en-US" i="1" dirty="0" err="1">
                <a:solidFill>
                  <a:srgbClr val="FF0000"/>
                </a:solidFill>
              </a:rPr>
              <a:t>sorumluluğunu</a:t>
            </a:r>
            <a:r>
              <a:rPr lang="en-US" i="1" dirty="0">
                <a:solidFill>
                  <a:srgbClr val="FF0000"/>
                </a:solidFill>
              </a:rPr>
              <a:t> </a:t>
            </a:r>
            <a:r>
              <a:rPr lang="en-US" i="1" dirty="0" err="1">
                <a:solidFill>
                  <a:srgbClr val="FF0000"/>
                </a:solidFill>
              </a:rPr>
              <a:t>ortadan</a:t>
            </a:r>
            <a:r>
              <a:rPr lang="en-US" i="1" dirty="0">
                <a:solidFill>
                  <a:srgbClr val="FF0000"/>
                </a:solidFill>
              </a:rPr>
              <a:t> </a:t>
            </a:r>
            <a:r>
              <a:rPr lang="en-US" i="1" dirty="0" err="1">
                <a:solidFill>
                  <a:srgbClr val="FF0000"/>
                </a:solidFill>
              </a:rPr>
              <a:t>kaldırmaz</a:t>
            </a:r>
            <a:r>
              <a:rPr lang="en-US" i="1" dirty="0">
                <a:solidFill>
                  <a:srgbClr val="FF0000"/>
                </a:solidFill>
              </a:rPr>
              <a:t>. </a:t>
            </a:r>
            <a:endParaRPr lang="en-US" dirty="0"/>
          </a:p>
        </p:txBody>
      </p:sp>
    </p:spTree>
    <p:extLst>
      <p:ext uri="{BB962C8B-B14F-4D97-AF65-F5344CB8AC3E}">
        <p14:creationId xmlns:p14="http://schemas.microsoft.com/office/powerpoint/2010/main" val="407237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en-US" i="1" dirty="0" err="1"/>
              <a:t>Önemli</a:t>
            </a:r>
            <a:r>
              <a:rPr lang="en-US" i="1" dirty="0"/>
              <a:t> </a:t>
            </a:r>
            <a:r>
              <a:rPr lang="en-US" i="1" dirty="0" err="1"/>
              <a:t>olan</a:t>
            </a:r>
            <a:r>
              <a:rPr lang="en-US" i="1" dirty="0"/>
              <a:t> </a:t>
            </a:r>
            <a:r>
              <a:rPr lang="en-US" i="1" dirty="0" err="1"/>
              <a:t>belirlenen</a:t>
            </a:r>
            <a:r>
              <a:rPr lang="en-US" i="1" dirty="0"/>
              <a:t> </a:t>
            </a:r>
            <a:r>
              <a:rPr lang="en-US" i="1" dirty="0" err="1"/>
              <a:t>risklere</a:t>
            </a:r>
            <a:r>
              <a:rPr lang="en-US" i="1" dirty="0"/>
              <a:t> </a:t>
            </a:r>
            <a:r>
              <a:rPr lang="en-US" i="1" dirty="0" err="1"/>
              <a:t>uygun</a:t>
            </a:r>
            <a:r>
              <a:rPr lang="en-US" i="1" dirty="0"/>
              <a:t> </a:t>
            </a:r>
            <a:r>
              <a:rPr lang="en-US" i="1" dirty="0" err="1"/>
              <a:t>önlemlerin</a:t>
            </a:r>
            <a:r>
              <a:rPr lang="en-US" i="1" dirty="0"/>
              <a:t> </a:t>
            </a:r>
            <a:r>
              <a:rPr lang="en-US" i="1" dirty="0" err="1"/>
              <a:t>alınarak</a:t>
            </a:r>
            <a:r>
              <a:rPr lang="en-US" i="1" dirty="0"/>
              <a:t> </a:t>
            </a:r>
            <a:r>
              <a:rPr lang="en-US" i="1" dirty="0" err="1"/>
              <a:t>risklerin</a:t>
            </a:r>
            <a:r>
              <a:rPr lang="en-US" i="1" dirty="0"/>
              <a:t> </a:t>
            </a:r>
            <a:r>
              <a:rPr lang="en-US" i="1" dirty="0" err="1"/>
              <a:t>kabul</a:t>
            </a:r>
            <a:r>
              <a:rPr lang="en-US" i="1" dirty="0"/>
              <a:t> </a:t>
            </a:r>
            <a:r>
              <a:rPr lang="en-US" i="1" dirty="0" err="1"/>
              <a:t>edilebilir</a:t>
            </a:r>
            <a:r>
              <a:rPr lang="en-US" i="1" dirty="0"/>
              <a:t> </a:t>
            </a:r>
            <a:r>
              <a:rPr lang="en-US" i="1" dirty="0" err="1"/>
              <a:t>düzeye</a:t>
            </a:r>
            <a:r>
              <a:rPr lang="en-US" i="1" dirty="0"/>
              <a:t> </a:t>
            </a:r>
            <a:r>
              <a:rPr lang="en-US" i="1" dirty="0" err="1"/>
              <a:t>indirilmesidir</a:t>
            </a:r>
            <a:r>
              <a:rPr lang="en-US" i="1" dirty="0"/>
              <a:t>. </a:t>
            </a:r>
            <a:endParaRPr lang="tr-TR" i="1" dirty="0" smtClean="0"/>
          </a:p>
          <a:p>
            <a:pPr marL="0" indent="0">
              <a:buNone/>
            </a:pPr>
            <a:endParaRPr lang="tr-TR" i="1" dirty="0"/>
          </a:p>
          <a:p>
            <a:pPr marL="0" indent="0">
              <a:buNone/>
            </a:pPr>
            <a:r>
              <a:rPr lang="en-US" dirty="0" err="1" smtClean="0"/>
              <a:t>İş</a:t>
            </a:r>
            <a:r>
              <a:rPr lang="en-US" dirty="0" smtClean="0"/>
              <a:t> </a:t>
            </a:r>
            <a:r>
              <a:rPr lang="en-US" dirty="0" err="1"/>
              <a:t>yerlerinde</a:t>
            </a:r>
            <a:r>
              <a:rPr lang="en-US" dirty="0"/>
              <a:t> </a:t>
            </a:r>
            <a:r>
              <a:rPr lang="en-US" dirty="0" err="1"/>
              <a:t>doğru</a:t>
            </a:r>
            <a:r>
              <a:rPr lang="en-US" dirty="0"/>
              <a:t> </a:t>
            </a:r>
            <a:r>
              <a:rPr lang="en-US" dirty="0" err="1"/>
              <a:t>uygulanan</a:t>
            </a:r>
            <a:r>
              <a:rPr lang="en-US" dirty="0"/>
              <a:t> risk </a:t>
            </a:r>
            <a:r>
              <a:rPr lang="en-US" dirty="0" err="1"/>
              <a:t>değerlendirme</a:t>
            </a:r>
            <a:r>
              <a:rPr lang="en-US" dirty="0"/>
              <a:t> </a:t>
            </a:r>
            <a:r>
              <a:rPr lang="en-US" dirty="0" err="1"/>
              <a:t>çalışmaları</a:t>
            </a:r>
            <a:r>
              <a:rPr lang="en-US" dirty="0"/>
              <a:t> </a:t>
            </a:r>
            <a:r>
              <a:rPr lang="en-US" dirty="0" err="1"/>
              <a:t>ortam</a:t>
            </a:r>
            <a:r>
              <a:rPr lang="en-US" dirty="0"/>
              <a:t> </a:t>
            </a:r>
            <a:r>
              <a:rPr lang="en-US" dirty="0" err="1"/>
              <a:t>koşullarında</a:t>
            </a:r>
            <a:r>
              <a:rPr lang="en-US" dirty="0"/>
              <a:t> </a:t>
            </a:r>
            <a:r>
              <a:rPr lang="en-US" dirty="0" err="1"/>
              <a:t>iyileşme</a:t>
            </a:r>
            <a:r>
              <a:rPr lang="en-US" dirty="0"/>
              <a:t> </a:t>
            </a:r>
            <a:r>
              <a:rPr lang="en-US" dirty="0" err="1"/>
              <a:t>meydana</a:t>
            </a:r>
            <a:r>
              <a:rPr lang="en-US" dirty="0"/>
              <a:t> </a:t>
            </a:r>
            <a:r>
              <a:rPr lang="en-US" dirty="0" err="1"/>
              <a:t>getirmeli</a:t>
            </a:r>
            <a:r>
              <a:rPr lang="en-US" dirty="0"/>
              <a:t>; </a:t>
            </a:r>
            <a:r>
              <a:rPr lang="en-US" dirty="0" err="1"/>
              <a:t>bu</a:t>
            </a:r>
            <a:r>
              <a:rPr lang="en-US" dirty="0"/>
              <a:t> da </a:t>
            </a:r>
            <a:r>
              <a:rPr lang="en-US" dirty="0" err="1"/>
              <a:t>iş</a:t>
            </a:r>
            <a:r>
              <a:rPr lang="en-US" dirty="0"/>
              <a:t> </a:t>
            </a:r>
            <a:r>
              <a:rPr lang="en-US" dirty="0" err="1"/>
              <a:t>kazası</a:t>
            </a:r>
            <a:r>
              <a:rPr lang="en-US" dirty="0"/>
              <a:t>, </a:t>
            </a:r>
            <a:r>
              <a:rPr lang="en-US" dirty="0" err="1"/>
              <a:t>meslek</a:t>
            </a:r>
            <a:r>
              <a:rPr lang="en-US" dirty="0"/>
              <a:t> </a:t>
            </a:r>
            <a:r>
              <a:rPr lang="en-US" dirty="0" err="1"/>
              <a:t>hastalığı</a:t>
            </a:r>
            <a:r>
              <a:rPr lang="en-US" dirty="0"/>
              <a:t> </a:t>
            </a:r>
            <a:r>
              <a:rPr lang="en-US" dirty="0" err="1"/>
              <a:t>meydana</a:t>
            </a:r>
            <a:r>
              <a:rPr lang="en-US" dirty="0"/>
              <a:t> </a:t>
            </a:r>
            <a:r>
              <a:rPr lang="en-US" dirty="0" err="1"/>
              <a:t>gelme</a:t>
            </a:r>
            <a:r>
              <a:rPr lang="en-US" dirty="0"/>
              <a:t> </a:t>
            </a:r>
            <a:r>
              <a:rPr lang="en-US" dirty="0" err="1"/>
              <a:t>sıklık</a:t>
            </a:r>
            <a:r>
              <a:rPr lang="en-US" dirty="0"/>
              <a:t> </a:t>
            </a:r>
            <a:r>
              <a:rPr lang="en-US" dirty="0" err="1"/>
              <a:t>hızı</a:t>
            </a:r>
            <a:r>
              <a:rPr lang="en-US" dirty="0"/>
              <a:t> </a:t>
            </a:r>
            <a:r>
              <a:rPr lang="en-US" dirty="0" err="1"/>
              <a:t>ile</a:t>
            </a:r>
            <a:r>
              <a:rPr lang="en-US" dirty="0"/>
              <a:t> </a:t>
            </a:r>
            <a:r>
              <a:rPr lang="en-US" dirty="0" err="1"/>
              <a:t>ağırlık</a:t>
            </a:r>
            <a:r>
              <a:rPr lang="en-US" dirty="0"/>
              <a:t> </a:t>
            </a:r>
            <a:r>
              <a:rPr lang="en-US" dirty="0" err="1"/>
              <a:t>hızında</a:t>
            </a:r>
            <a:r>
              <a:rPr lang="en-US" dirty="0"/>
              <a:t> </a:t>
            </a:r>
            <a:r>
              <a:rPr lang="en-US" dirty="0" err="1"/>
              <a:t>azalma</a:t>
            </a:r>
            <a:r>
              <a:rPr lang="en-US" dirty="0"/>
              <a:t> </a:t>
            </a:r>
            <a:r>
              <a:rPr lang="en-US" dirty="0" err="1"/>
              <a:t>şeklinde</a:t>
            </a:r>
            <a:r>
              <a:rPr lang="en-US" dirty="0"/>
              <a:t> </a:t>
            </a:r>
            <a:r>
              <a:rPr lang="en-US" dirty="0" err="1"/>
              <a:t>yansımalıdır</a:t>
            </a:r>
            <a:r>
              <a:rPr lang="en-US" dirty="0"/>
              <a:t>. </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4365104"/>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14908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227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8291264" cy="6480720"/>
          </a:xfrm>
        </p:spPr>
        <p:txBody>
          <a:bodyPr/>
          <a:lstStyle/>
          <a:p>
            <a:pPr marL="0" indent="0">
              <a:buNone/>
            </a:pPr>
            <a:endParaRPr lang="tr-TR" dirty="0" smtClean="0"/>
          </a:p>
          <a:p>
            <a:pPr marL="0" indent="0">
              <a:buNone/>
            </a:pPr>
            <a:r>
              <a:rPr lang="en-US" b="1" dirty="0" err="1" smtClean="0"/>
              <a:t>Tüm</a:t>
            </a:r>
            <a:r>
              <a:rPr lang="en-US" b="1" dirty="0" smtClean="0"/>
              <a:t> </a:t>
            </a:r>
            <a:r>
              <a:rPr lang="en-US" b="1" dirty="0" err="1"/>
              <a:t>dünyada</a:t>
            </a:r>
            <a:r>
              <a:rPr lang="en-US" b="1" dirty="0"/>
              <a:t> </a:t>
            </a:r>
            <a:r>
              <a:rPr lang="en-US" b="1" dirty="0" err="1"/>
              <a:t>uygulanan</a:t>
            </a:r>
            <a:r>
              <a:rPr lang="en-US" b="1" dirty="0"/>
              <a:t> risk </a:t>
            </a:r>
            <a:r>
              <a:rPr lang="en-US" b="1" dirty="0" err="1"/>
              <a:t>değerlendirme</a:t>
            </a:r>
            <a:r>
              <a:rPr lang="en-US" b="1" dirty="0"/>
              <a:t> </a:t>
            </a:r>
            <a:r>
              <a:rPr lang="en-US" b="1" dirty="0" err="1"/>
              <a:t>teknikleri</a:t>
            </a:r>
            <a:r>
              <a:rPr lang="en-US" b="1" dirty="0"/>
              <a:t> </a:t>
            </a:r>
            <a:r>
              <a:rPr lang="en-US" b="1" dirty="0" err="1"/>
              <a:t>araştırıldığında</a:t>
            </a:r>
            <a:r>
              <a:rPr lang="en-US" b="1" dirty="0"/>
              <a:t> </a:t>
            </a:r>
            <a:r>
              <a:rPr lang="en-US" b="1" dirty="0" smtClean="0"/>
              <a:t>1</a:t>
            </a:r>
            <a:r>
              <a:rPr lang="tr-TR" b="1" dirty="0" smtClean="0"/>
              <a:t>5</a:t>
            </a:r>
            <a:r>
              <a:rPr lang="en-US" b="1" dirty="0" smtClean="0"/>
              <a:t>0’den </a:t>
            </a:r>
            <a:r>
              <a:rPr lang="en-US" b="1" dirty="0" err="1"/>
              <a:t>fazla</a:t>
            </a:r>
            <a:r>
              <a:rPr lang="en-US" b="1" dirty="0"/>
              <a:t> </a:t>
            </a:r>
            <a:r>
              <a:rPr lang="en-US" b="1" dirty="0" err="1"/>
              <a:t>yöntem</a:t>
            </a:r>
            <a:r>
              <a:rPr lang="en-US" b="1" dirty="0"/>
              <a:t> </a:t>
            </a:r>
            <a:r>
              <a:rPr lang="en-US" b="1" dirty="0" err="1"/>
              <a:t>bulunduğu</a:t>
            </a:r>
            <a:r>
              <a:rPr lang="en-US" b="1" dirty="0"/>
              <a:t> </a:t>
            </a:r>
            <a:r>
              <a:rPr lang="en-US" b="1" dirty="0" err="1"/>
              <a:t>görülmektedir</a:t>
            </a:r>
            <a:r>
              <a:rPr lang="en-US" b="1" dirty="0"/>
              <a:t>. </a:t>
            </a:r>
            <a:endParaRPr lang="tr-TR" b="1" dirty="0" smtClean="0"/>
          </a:p>
          <a:p>
            <a:pPr marL="0" indent="0">
              <a:buNone/>
            </a:pPr>
            <a:endParaRPr lang="tr-TR" dirty="0" smtClean="0"/>
          </a:p>
          <a:p>
            <a:pPr marL="0" indent="0">
              <a:buNone/>
            </a:pPr>
            <a:endParaRPr lang="tr-TR" dirty="0" smtClean="0"/>
          </a:p>
          <a:p>
            <a:pPr marL="0" indent="0">
              <a:buNone/>
            </a:pPr>
            <a:r>
              <a:rPr lang="en-US" dirty="0" smtClean="0"/>
              <a:t>Bu </a:t>
            </a:r>
            <a:r>
              <a:rPr lang="en-US" dirty="0" err="1"/>
              <a:t>metotları</a:t>
            </a:r>
            <a:r>
              <a:rPr lang="en-US" dirty="0"/>
              <a:t> </a:t>
            </a:r>
            <a:r>
              <a:rPr lang="en-US" dirty="0" err="1"/>
              <a:t>birbirinden</a:t>
            </a:r>
            <a:r>
              <a:rPr lang="en-US" dirty="0"/>
              <a:t> </a:t>
            </a:r>
            <a:r>
              <a:rPr lang="en-US" dirty="0" err="1"/>
              <a:t>ayıran</a:t>
            </a:r>
            <a:r>
              <a:rPr lang="en-US" dirty="0"/>
              <a:t> en </a:t>
            </a:r>
            <a:r>
              <a:rPr lang="en-US" dirty="0" err="1"/>
              <a:t>önemli</a:t>
            </a:r>
            <a:r>
              <a:rPr lang="en-US" dirty="0"/>
              <a:t> </a:t>
            </a:r>
            <a:r>
              <a:rPr lang="en-US" dirty="0" err="1"/>
              <a:t>fark</a:t>
            </a:r>
            <a:r>
              <a:rPr lang="en-US" dirty="0"/>
              <a:t> </a:t>
            </a:r>
            <a:r>
              <a:rPr lang="en-US" dirty="0" err="1"/>
              <a:t>ise</a:t>
            </a:r>
            <a:r>
              <a:rPr lang="en-US" dirty="0"/>
              <a:t> </a:t>
            </a:r>
            <a:r>
              <a:rPr lang="en-US" b="1" dirty="0"/>
              <a:t>risk </a:t>
            </a:r>
            <a:r>
              <a:rPr lang="en-US" b="1" dirty="0" err="1"/>
              <a:t>değerini</a:t>
            </a:r>
            <a:r>
              <a:rPr lang="en-US" b="1" dirty="0"/>
              <a:t> </a:t>
            </a:r>
            <a:r>
              <a:rPr lang="en-US" b="1" dirty="0" err="1"/>
              <a:t>bulmak</a:t>
            </a:r>
            <a:r>
              <a:rPr lang="en-US" b="1" dirty="0"/>
              <a:t> </a:t>
            </a:r>
            <a:r>
              <a:rPr lang="en-US" dirty="0"/>
              <a:t>için </a:t>
            </a:r>
            <a:r>
              <a:rPr lang="en-US" dirty="0" err="1"/>
              <a:t>kullandıkları</a:t>
            </a:r>
            <a:r>
              <a:rPr lang="en-US" dirty="0"/>
              <a:t> </a:t>
            </a:r>
            <a:r>
              <a:rPr lang="en-US" dirty="0" err="1"/>
              <a:t>kendilerine</a:t>
            </a:r>
            <a:r>
              <a:rPr lang="en-US" dirty="0"/>
              <a:t> </a:t>
            </a:r>
            <a:r>
              <a:rPr lang="en-US" dirty="0" err="1"/>
              <a:t>özgü</a:t>
            </a:r>
            <a:r>
              <a:rPr lang="en-US" dirty="0"/>
              <a:t> </a:t>
            </a:r>
            <a:r>
              <a:rPr lang="en-US" dirty="0" err="1"/>
              <a:t>metotlardır</a:t>
            </a:r>
            <a:r>
              <a:rPr lang="en-US" dirty="0"/>
              <a:t>. </a:t>
            </a:r>
          </a:p>
        </p:txBody>
      </p:sp>
    </p:spTree>
    <p:extLst>
      <p:ext uri="{BB962C8B-B14F-4D97-AF65-F5344CB8AC3E}">
        <p14:creationId xmlns:p14="http://schemas.microsoft.com/office/powerpoint/2010/main" val="833529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251520" y="332656"/>
            <a:ext cx="8352928" cy="6141296"/>
          </a:xfrm>
        </p:spPr>
        <p:txBody>
          <a:bodyPr/>
          <a:lstStyle/>
          <a:p>
            <a:pPr marL="0" indent="0">
              <a:buNone/>
            </a:pPr>
            <a:r>
              <a:rPr lang="tr-TR" b="1" dirty="0" smtClean="0"/>
              <a:t>ÖN TEHLİKE ANALİZİ (PHA)</a:t>
            </a:r>
          </a:p>
          <a:p>
            <a:pPr marL="0" indent="0">
              <a:buNone/>
            </a:pPr>
            <a:endParaRPr lang="tr-TR" dirty="0"/>
          </a:p>
          <a:p>
            <a:pPr marL="0" indent="0">
              <a:buNone/>
            </a:pPr>
            <a:r>
              <a:rPr lang="en-US" b="1" dirty="0" err="1"/>
              <a:t>Kalitatif</a:t>
            </a:r>
            <a:r>
              <a:rPr lang="en-US" b="1" dirty="0"/>
              <a:t> risk </a:t>
            </a:r>
            <a:r>
              <a:rPr lang="en-US" dirty="0" err="1"/>
              <a:t>değerlendirme</a:t>
            </a:r>
            <a:r>
              <a:rPr lang="en-US" dirty="0"/>
              <a:t> </a:t>
            </a:r>
            <a:r>
              <a:rPr lang="en-US" dirty="0" err="1"/>
              <a:t>tekniklerinden</a:t>
            </a:r>
            <a:r>
              <a:rPr lang="en-US" dirty="0"/>
              <a:t> </a:t>
            </a:r>
            <a:r>
              <a:rPr lang="en-US" dirty="0" err="1"/>
              <a:t>biri</a:t>
            </a:r>
            <a:r>
              <a:rPr lang="en-US" dirty="0"/>
              <a:t> </a:t>
            </a:r>
            <a:r>
              <a:rPr lang="en-US" dirty="0" err="1"/>
              <a:t>olan</a:t>
            </a:r>
            <a:r>
              <a:rPr lang="en-US" dirty="0"/>
              <a:t> </a:t>
            </a:r>
            <a:r>
              <a:rPr lang="en-US" dirty="0" err="1"/>
              <a:t>ön</a:t>
            </a:r>
            <a:r>
              <a:rPr lang="en-US" dirty="0"/>
              <a:t> </a:t>
            </a:r>
            <a:r>
              <a:rPr lang="en-US" dirty="0" err="1"/>
              <a:t>tehlike</a:t>
            </a:r>
            <a:r>
              <a:rPr lang="en-US" dirty="0"/>
              <a:t> </a:t>
            </a:r>
            <a:r>
              <a:rPr lang="en-US" dirty="0" err="1"/>
              <a:t>analizi</a:t>
            </a:r>
            <a:r>
              <a:rPr lang="en-US" dirty="0"/>
              <a:t> </a:t>
            </a:r>
            <a:r>
              <a:rPr lang="en-US" dirty="0" err="1"/>
              <a:t>detaylı</a:t>
            </a:r>
            <a:r>
              <a:rPr lang="en-US" dirty="0"/>
              <a:t> </a:t>
            </a:r>
            <a:r>
              <a:rPr lang="en-US" dirty="0" err="1"/>
              <a:t>çalışmalarda</a:t>
            </a:r>
            <a:r>
              <a:rPr lang="en-US" dirty="0"/>
              <a:t> model </a:t>
            </a:r>
            <a:r>
              <a:rPr lang="en-US" dirty="0" err="1"/>
              <a:t>olarak</a:t>
            </a:r>
            <a:r>
              <a:rPr lang="en-US" dirty="0"/>
              <a:t> </a:t>
            </a:r>
            <a:r>
              <a:rPr lang="en-US" dirty="0" err="1"/>
              <a:t>kullanılabilecek</a:t>
            </a:r>
            <a:r>
              <a:rPr lang="en-US" dirty="0"/>
              <a:t> </a:t>
            </a:r>
            <a:r>
              <a:rPr lang="tr-TR" dirty="0" smtClean="0"/>
              <a:t>basit </a:t>
            </a:r>
            <a:r>
              <a:rPr lang="en-US" dirty="0" err="1" smtClean="0"/>
              <a:t>bir</a:t>
            </a:r>
            <a:r>
              <a:rPr lang="en-US" dirty="0" smtClean="0"/>
              <a:t> </a:t>
            </a:r>
            <a:r>
              <a:rPr lang="en-US" dirty="0" err="1"/>
              <a:t>yöntemdir</a:t>
            </a:r>
            <a:r>
              <a:rPr lang="en-US" dirty="0"/>
              <a:t>. </a:t>
            </a:r>
            <a:endParaRPr lang="tr-TR" dirty="0" smtClean="0"/>
          </a:p>
          <a:p>
            <a:pPr marL="0" indent="0">
              <a:buNone/>
            </a:pPr>
            <a:endParaRPr lang="tr-TR" dirty="0"/>
          </a:p>
          <a:p>
            <a:pPr marL="0" indent="0">
              <a:buNone/>
            </a:pPr>
            <a:r>
              <a:rPr lang="en-US" dirty="0" err="1" smtClean="0"/>
              <a:t>Mevcut</a:t>
            </a:r>
            <a:r>
              <a:rPr lang="en-US" dirty="0" smtClean="0"/>
              <a:t> </a:t>
            </a:r>
            <a:r>
              <a:rPr lang="en-US" dirty="0" err="1"/>
              <a:t>sistemde</a:t>
            </a:r>
            <a:r>
              <a:rPr lang="en-US" dirty="0"/>
              <a:t> </a:t>
            </a:r>
            <a:r>
              <a:rPr lang="en-US" dirty="0" err="1"/>
              <a:t>veya</a:t>
            </a:r>
            <a:r>
              <a:rPr lang="en-US" dirty="0"/>
              <a:t> </a:t>
            </a:r>
            <a:r>
              <a:rPr lang="en-US" dirty="0" err="1"/>
              <a:t>belirlenen</a:t>
            </a:r>
            <a:r>
              <a:rPr lang="en-US" dirty="0"/>
              <a:t> </a:t>
            </a:r>
            <a:r>
              <a:rPr lang="en-US" dirty="0" err="1"/>
              <a:t>süreçte</a:t>
            </a:r>
            <a:r>
              <a:rPr lang="en-US" dirty="0"/>
              <a:t> </a:t>
            </a:r>
            <a:r>
              <a:rPr lang="en-US" dirty="0" err="1"/>
              <a:t>yer</a:t>
            </a:r>
            <a:r>
              <a:rPr lang="en-US" dirty="0"/>
              <a:t> </a:t>
            </a:r>
            <a:r>
              <a:rPr lang="en-US" dirty="0" err="1"/>
              <a:t>alan</a:t>
            </a:r>
            <a:r>
              <a:rPr lang="en-US" dirty="0"/>
              <a:t> </a:t>
            </a:r>
            <a:r>
              <a:rPr lang="en-US" b="1" dirty="0" err="1"/>
              <a:t>potansiyel</a:t>
            </a:r>
            <a:r>
              <a:rPr lang="en-US" b="1" dirty="0"/>
              <a:t> </a:t>
            </a:r>
            <a:r>
              <a:rPr lang="en-US" b="1" dirty="0" err="1"/>
              <a:t>tehlike</a:t>
            </a:r>
            <a:r>
              <a:rPr lang="en-US" b="1" dirty="0"/>
              <a:t> </a:t>
            </a:r>
            <a:r>
              <a:rPr lang="en-US" b="1" dirty="0" err="1"/>
              <a:t>alanları</a:t>
            </a:r>
            <a:r>
              <a:rPr lang="en-US" b="1" dirty="0"/>
              <a:t> </a:t>
            </a:r>
            <a:r>
              <a:rPr lang="en-US" dirty="0" err="1"/>
              <a:t>tespit</a:t>
            </a:r>
            <a:r>
              <a:rPr lang="en-US" dirty="0"/>
              <a:t> </a:t>
            </a:r>
            <a:r>
              <a:rPr lang="en-US" dirty="0" err="1"/>
              <a:t>edilerek</a:t>
            </a:r>
            <a:r>
              <a:rPr lang="en-US" dirty="0"/>
              <a:t> </a:t>
            </a:r>
            <a:r>
              <a:rPr lang="en-US" dirty="0" err="1"/>
              <a:t>değer</a:t>
            </a:r>
            <a:r>
              <a:rPr lang="en-US" dirty="0"/>
              <a:t> </a:t>
            </a:r>
            <a:r>
              <a:rPr lang="en-US" dirty="0" err="1"/>
              <a:t>biçilir</a:t>
            </a:r>
            <a:r>
              <a:rPr lang="en-US" dirty="0"/>
              <a:t> </a:t>
            </a:r>
            <a:r>
              <a:rPr lang="en-US" dirty="0" err="1"/>
              <a:t>ve</a:t>
            </a:r>
            <a:r>
              <a:rPr lang="en-US" dirty="0"/>
              <a:t> </a:t>
            </a:r>
            <a:r>
              <a:rPr lang="en-US" dirty="0" err="1"/>
              <a:t>tespit</a:t>
            </a:r>
            <a:r>
              <a:rPr lang="en-US" dirty="0"/>
              <a:t> </a:t>
            </a:r>
            <a:r>
              <a:rPr lang="en-US" dirty="0" err="1"/>
              <a:t>edilen</a:t>
            </a:r>
            <a:r>
              <a:rPr lang="en-US" dirty="0"/>
              <a:t> her </a:t>
            </a:r>
            <a:r>
              <a:rPr lang="en-US" dirty="0" err="1"/>
              <a:t>bir</a:t>
            </a:r>
            <a:r>
              <a:rPr lang="en-US" dirty="0"/>
              <a:t> </a:t>
            </a:r>
            <a:r>
              <a:rPr lang="en-US" dirty="0" err="1"/>
              <a:t>tehlike</a:t>
            </a:r>
            <a:r>
              <a:rPr lang="en-US" dirty="0"/>
              <a:t> için </a:t>
            </a:r>
            <a:r>
              <a:rPr lang="en-US" dirty="0" err="1"/>
              <a:t>yaklaşık</a:t>
            </a:r>
            <a:r>
              <a:rPr lang="en-US" dirty="0"/>
              <a:t> </a:t>
            </a:r>
            <a:r>
              <a:rPr lang="en-US" dirty="0" err="1"/>
              <a:t>olabilme</a:t>
            </a:r>
            <a:r>
              <a:rPr lang="en-US" dirty="0"/>
              <a:t> </a:t>
            </a:r>
            <a:r>
              <a:rPr lang="en-US" dirty="0" err="1"/>
              <a:t>ihtimalleri</a:t>
            </a:r>
            <a:r>
              <a:rPr lang="en-US" dirty="0"/>
              <a:t> </a:t>
            </a:r>
            <a:r>
              <a:rPr lang="en-US" dirty="0" err="1"/>
              <a:t>belirlenir</a:t>
            </a:r>
            <a:r>
              <a:rPr lang="en-US" dirty="0"/>
              <a:t>. </a:t>
            </a:r>
          </a:p>
        </p:txBody>
      </p:sp>
    </p:spTree>
    <p:extLst>
      <p:ext uri="{BB962C8B-B14F-4D97-AF65-F5344CB8AC3E}">
        <p14:creationId xmlns:p14="http://schemas.microsoft.com/office/powerpoint/2010/main" val="2733274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179512" y="332656"/>
            <a:ext cx="9361040" cy="6141296"/>
          </a:xfrm>
        </p:spPr>
        <p:txBody>
          <a:bodyPr>
            <a:normAutofit fontScale="92500" lnSpcReduction="20000"/>
          </a:bodyPr>
          <a:lstStyle/>
          <a:p>
            <a:pPr marL="0" indent="0">
              <a:buNone/>
            </a:pPr>
            <a:r>
              <a:rPr lang="en-US" i="1" dirty="0" err="1">
                <a:solidFill>
                  <a:srgbClr val="FF0000"/>
                </a:solidFill>
              </a:rPr>
              <a:t>Ön</a:t>
            </a:r>
            <a:r>
              <a:rPr lang="en-US" i="1" dirty="0">
                <a:solidFill>
                  <a:srgbClr val="FF0000"/>
                </a:solidFill>
              </a:rPr>
              <a:t> </a:t>
            </a:r>
            <a:r>
              <a:rPr lang="en-US" i="1" dirty="0" err="1">
                <a:solidFill>
                  <a:srgbClr val="FF0000"/>
                </a:solidFill>
              </a:rPr>
              <a:t>tehlike</a:t>
            </a:r>
            <a:r>
              <a:rPr lang="en-US" i="1" dirty="0">
                <a:solidFill>
                  <a:srgbClr val="FF0000"/>
                </a:solidFill>
              </a:rPr>
              <a:t> </a:t>
            </a:r>
            <a:r>
              <a:rPr lang="en-US" i="1" dirty="0" err="1">
                <a:solidFill>
                  <a:srgbClr val="FF0000"/>
                </a:solidFill>
              </a:rPr>
              <a:t>analizi</a:t>
            </a:r>
            <a:r>
              <a:rPr lang="en-US" i="1" dirty="0">
                <a:solidFill>
                  <a:srgbClr val="FF0000"/>
                </a:solidFill>
              </a:rPr>
              <a:t> </a:t>
            </a:r>
            <a:r>
              <a:rPr lang="en-US" i="1" dirty="0" err="1">
                <a:solidFill>
                  <a:srgbClr val="FF0000"/>
                </a:solidFill>
              </a:rPr>
              <a:t>yapılırken</a:t>
            </a:r>
            <a:r>
              <a:rPr lang="en-US" i="1" dirty="0">
                <a:solidFill>
                  <a:srgbClr val="FF0000"/>
                </a:solidFill>
              </a:rPr>
              <a:t> </a:t>
            </a:r>
            <a:r>
              <a:rPr lang="en-US" b="1" i="1" dirty="0" err="1">
                <a:solidFill>
                  <a:srgbClr val="FF0000"/>
                </a:solidFill>
              </a:rPr>
              <a:t>tehlike</a:t>
            </a:r>
            <a:r>
              <a:rPr lang="en-US" b="1" i="1" dirty="0">
                <a:solidFill>
                  <a:srgbClr val="FF0000"/>
                </a:solidFill>
              </a:rPr>
              <a:t> </a:t>
            </a:r>
            <a:r>
              <a:rPr lang="en-US" b="1" i="1" dirty="0" err="1">
                <a:solidFill>
                  <a:srgbClr val="FF0000"/>
                </a:solidFill>
              </a:rPr>
              <a:t>alanları</a:t>
            </a:r>
            <a:r>
              <a:rPr lang="en-US" b="1" i="1" dirty="0">
                <a:solidFill>
                  <a:srgbClr val="FF0000"/>
                </a:solidFill>
              </a:rPr>
              <a:t> </a:t>
            </a:r>
            <a:endParaRPr lang="tr-TR" b="1" i="1" dirty="0" smtClean="0">
              <a:solidFill>
                <a:srgbClr val="FF0000"/>
              </a:solidFill>
            </a:endParaRPr>
          </a:p>
          <a:p>
            <a:pPr marL="0" indent="0">
              <a:buNone/>
            </a:pPr>
            <a:r>
              <a:rPr lang="en-US" i="1" dirty="0" err="1" smtClean="0">
                <a:solidFill>
                  <a:srgbClr val="FF0000"/>
                </a:solidFill>
              </a:rPr>
              <a:t>ve</a:t>
            </a:r>
            <a:r>
              <a:rPr lang="en-US" i="1" dirty="0" smtClean="0">
                <a:solidFill>
                  <a:srgbClr val="FF0000"/>
                </a:solidFill>
              </a:rPr>
              <a:t> </a:t>
            </a:r>
            <a:r>
              <a:rPr lang="en-US" b="1" i="1" dirty="0" err="1">
                <a:solidFill>
                  <a:srgbClr val="FF0000"/>
                </a:solidFill>
              </a:rPr>
              <a:t>durumlarını</a:t>
            </a:r>
            <a:r>
              <a:rPr lang="en-US" b="1" i="1" dirty="0">
                <a:solidFill>
                  <a:srgbClr val="FF0000"/>
                </a:solidFill>
              </a:rPr>
              <a:t> </a:t>
            </a:r>
            <a:r>
              <a:rPr lang="en-US" b="1" i="1" dirty="0" err="1" smtClean="0">
                <a:solidFill>
                  <a:srgbClr val="FF0000"/>
                </a:solidFill>
              </a:rPr>
              <a:t>gösteren</a:t>
            </a:r>
            <a:endParaRPr lang="tr-TR" b="1" i="1" dirty="0" smtClean="0">
              <a:solidFill>
                <a:srgbClr val="FF0000"/>
              </a:solidFill>
            </a:endParaRPr>
          </a:p>
          <a:p>
            <a:pPr marL="0" indent="0">
              <a:buNone/>
            </a:pPr>
            <a:r>
              <a:rPr lang="en-US" b="1" i="1" dirty="0" err="1" smtClean="0">
                <a:solidFill>
                  <a:srgbClr val="FF0000"/>
                </a:solidFill>
              </a:rPr>
              <a:t>kontrol</a:t>
            </a:r>
            <a:r>
              <a:rPr lang="en-US" b="1" i="1" dirty="0" smtClean="0">
                <a:solidFill>
                  <a:srgbClr val="FF0000"/>
                </a:solidFill>
              </a:rPr>
              <a:t> </a:t>
            </a:r>
            <a:r>
              <a:rPr lang="en-US" b="1" i="1" dirty="0" err="1">
                <a:solidFill>
                  <a:srgbClr val="FF0000"/>
                </a:solidFill>
              </a:rPr>
              <a:t>listeleri</a:t>
            </a:r>
            <a:r>
              <a:rPr lang="en-US" b="1" i="1" dirty="0">
                <a:solidFill>
                  <a:srgbClr val="FF0000"/>
                </a:solidFill>
              </a:rPr>
              <a:t> </a:t>
            </a:r>
            <a:r>
              <a:rPr lang="en-US" i="1" dirty="0" err="1">
                <a:solidFill>
                  <a:srgbClr val="FF0000"/>
                </a:solidFill>
              </a:rPr>
              <a:t>incelenir</a:t>
            </a:r>
            <a:r>
              <a:rPr lang="en-US" i="1" dirty="0"/>
              <a:t>. </a:t>
            </a:r>
            <a:endParaRPr lang="tr-TR" i="1" dirty="0" smtClean="0"/>
          </a:p>
          <a:p>
            <a:pPr marL="0" indent="0">
              <a:buNone/>
            </a:pPr>
            <a:endParaRPr lang="tr-TR" i="1" dirty="0" smtClean="0"/>
          </a:p>
          <a:p>
            <a:pPr marL="0" indent="0">
              <a:buNone/>
            </a:pPr>
            <a:endParaRPr lang="tr-TR" i="1" dirty="0"/>
          </a:p>
          <a:p>
            <a:pPr marL="0" indent="0">
              <a:buNone/>
            </a:pPr>
            <a:endParaRPr lang="tr-TR" i="1" dirty="0"/>
          </a:p>
          <a:p>
            <a:pPr marL="0" indent="0" algn="just">
              <a:buNone/>
            </a:pPr>
            <a:r>
              <a:rPr lang="en-US" dirty="0" smtClean="0"/>
              <a:t>Bu </a:t>
            </a:r>
            <a:r>
              <a:rPr lang="en-US" dirty="0" err="1"/>
              <a:t>listeler</a:t>
            </a:r>
            <a:r>
              <a:rPr lang="en-US" dirty="0"/>
              <a:t> </a:t>
            </a:r>
            <a:r>
              <a:rPr lang="en-US" dirty="0" err="1"/>
              <a:t>sistemde</a:t>
            </a:r>
            <a:r>
              <a:rPr lang="en-US" dirty="0"/>
              <a:t>/</a:t>
            </a:r>
            <a:r>
              <a:rPr lang="en-US" dirty="0" err="1"/>
              <a:t>süreçte</a:t>
            </a:r>
            <a:r>
              <a:rPr lang="en-US" dirty="0"/>
              <a:t> </a:t>
            </a:r>
            <a:r>
              <a:rPr lang="en-US" dirty="0" err="1"/>
              <a:t>yer</a:t>
            </a:r>
            <a:r>
              <a:rPr lang="en-US" dirty="0"/>
              <a:t> </a:t>
            </a:r>
            <a:r>
              <a:rPr lang="en-US" dirty="0" err="1"/>
              <a:t>alan</a:t>
            </a:r>
            <a:r>
              <a:rPr lang="en-US" dirty="0"/>
              <a:t> </a:t>
            </a:r>
            <a:endParaRPr lang="tr-TR" dirty="0" smtClean="0"/>
          </a:p>
          <a:p>
            <a:pPr marL="0" indent="0" algn="just">
              <a:buNone/>
            </a:pPr>
            <a:r>
              <a:rPr lang="en-US" dirty="0" err="1" smtClean="0"/>
              <a:t>mevcut</a:t>
            </a:r>
            <a:r>
              <a:rPr lang="en-US" dirty="0" smtClean="0"/>
              <a:t> </a:t>
            </a:r>
            <a:r>
              <a:rPr lang="en-US" dirty="0" err="1"/>
              <a:t>teknolojiye</a:t>
            </a:r>
            <a:r>
              <a:rPr lang="en-US" dirty="0"/>
              <a:t> </a:t>
            </a:r>
            <a:r>
              <a:rPr lang="en-US" dirty="0" err="1"/>
              <a:t>ve</a:t>
            </a:r>
            <a:r>
              <a:rPr lang="en-US" dirty="0"/>
              <a:t> </a:t>
            </a:r>
            <a:r>
              <a:rPr lang="en-US" dirty="0" err="1"/>
              <a:t>ihtiyaçlara</a:t>
            </a:r>
            <a:r>
              <a:rPr lang="en-US" dirty="0"/>
              <a:t> </a:t>
            </a:r>
            <a:r>
              <a:rPr lang="en-US" dirty="0" err="1"/>
              <a:t>göre</a:t>
            </a:r>
            <a:r>
              <a:rPr lang="en-US" dirty="0"/>
              <a:t> </a:t>
            </a:r>
            <a:r>
              <a:rPr lang="en-US" dirty="0" err="1"/>
              <a:t>belirlenmektedir</a:t>
            </a:r>
            <a:r>
              <a:rPr lang="en-US" dirty="0"/>
              <a:t>. </a:t>
            </a:r>
            <a:endParaRPr lang="tr-TR" dirty="0" smtClean="0"/>
          </a:p>
          <a:p>
            <a:pPr marL="0" indent="0" algn="just">
              <a:buNone/>
            </a:pPr>
            <a:r>
              <a:rPr lang="en-US" dirty="0" smtClean="0"/>
              <a:t>Her </a:t>
            </a:r>
            <a:r>
              <a:rPr lang="en-US" dirty="0" err="1"/>
              <a:t>bir</a:t>
            </a:r>
            <a:r>
              <a:rPr lang="en-US" dirty="0"/>
              <a:t> </a:t>
            </a:r>
            <a:r>
              <a:rPr lang="en-US" dirty="0" err="1"/>
              <a:t>tehlikeli</a:t>
            </a:r>
            <a:r>
              <a:rPr lang="en-US" dirty="0"/>
              <a:t> durum için </a:t>
            </a:r>
            <a:r>
              <a:rPr lang="en-US" dirty="0" err="1"/>
              <a:t>ayrı</a:t>
            </a:r>
            <a:r>
              <a:rPr lang="en-US" dirty="0"/>
              <a:t> </a:t>
            </a:r>
            <a:r>
              <a:rPr lang="en-US" dirty="0" err="1"/>
              <a:t>ayrı</a:t>
            </a:r>
            <a:r>
              <a:rPr lang="en-US" dirty="0"/>
              <a:t> </a:t>
            </a:r>
            <a:endParaRPr lang="tr-TR" dirty="0" smtClean="0"/>
          </a:p>
          <a:p>
            <a:pPr marL="0" indent="0" algn="just">
              <a:buNone/>
            </a:pPr>
            <a:r>
              <a:rPr lang="en-US" dirty="0" err="1" smtClean="0"/>
              <a:t>incelemeler</a:t>
            </a:r>
            <a:r>
              <a:rPr lang="en-US" dirty="0" smtClean="0"/>
              <a:t> </a:t>
            </a:r>
            <a:r>
              <a:rPr lang="en-US" dirty="0" err="1"/>
              <a:t>yapılarak</a:t>
            </a:r>
            <a:r>
              <a:rPr lang="en-US" dirty="0"/>
              <a:t> </a:t>
            </a:r>
            <a:r>
              <a:rPr lang="en-US" dirty="0" err="1"/>
              <a:t>tehlikeler</a:t>
            </a:r>
            <a:r>
              <a:rPr lang="en-US" dirty="0"/>
              <a:t> </a:t>
            </a:r>
            <a:r>
              <a:rPr lang="en-US" dirty="0" err="1"/>
              <a:t>için</a:t>
            </a:r>
            <a:r>
              <a:rPr lang="en-US" dirty="0"/>
              <a:t> </a:t>
            </a:r>
            <a:endParaRPr lang="tr-TR" dirty="0" smtClean="0"/>
          </a:p>
          <a:p>
            <a:pPr marL="0" indent="0" algn="just">
              <a:buNone/>
            </a:pPr>
            <a:r>
              <a:rPr lang="en-US" dirty="0" err="1" smtClean="0"/>
              <a:t>önleyici</a:t>
            </a:r>
            <a:r>
              <a:rPr lang="en-US" dirty="0" smtClean="0"/>
              <a:t> </a:t>
            </a:r>
            <a:r>
              <a:rPr lang="en-US" dirty="0" err="1"/>
              <a:t>durumlar</a:t>
            </a:r>
            <a:r>
              <a:rPr lang="en-US" dirty="0"/>
              <a:t> </a:t>
            </a:r>
            <a:r>
              <a:rPr lang="en-US" dirty="0" err="1"/>
              <a:t>ve</a:t>
            </a:r>
            <a:r>
              <a:rPr lang="en-US" dirty="0"/>
              <a:t> </a:t>
            </a:r>
            <a:r>
              <a:rPr lang="en-US" dirty="0" err="1"/>
              <a:t>belirlenen</a:t>
            </a:r>
            <a:r>
              <a:rPr lang="en-US" dirty="0"/>
              <a:t> </a:t>
            </a:r>
            <a:r>
              <a:rPr lang="en-US" dirty="0" err="1"/>
              <a:t>tehlikelerin</a:t>
            </a:r>
            <a:r>
              <a:rPr lang="en-US" dirty="0"/>
              <a:t> </a:t>
            </a:r>
            <a:endParaRPr lang="tr-TR" dirty="0" smtClean="0"/>
          </a:p>
          <a:p>
            <a:pPr marL="0" indent="0" algn="just">
              <a:buNone/>
            </a:pPr>
            <a:r>
              <a:rPr lang="en-US" dirty="0" err="1" smtClean="0"/>
              <a:t>hangi</a:t>
            </a:r>
            <a:r>
              <a:rPr lang="en-US" dirty="0" smtClean="0"/>
              <a:t> </a:t>
            </a:r>
            <a:r>
              <a:rPr lang="en-US" dirty="0" err="1"/>
              <a:t>sıklıkla</a:t>
            </a:r>
            <a:r>
              <a:rPr lang="en-US" dirty="0"/>
              <a:t> </a:t>
            </a:r>
            <a:r>
              <a:rPr lang="en-US" dirty="0" err="1"/>
              <a:t>ortaya</a:t>
            </a:r>
            <a:r>
              <a:rPr lang="en-US" dirty="0"/>
              <a:t> </a:t>
            </a:r>
            <a:r>
              <a:rPr lang="en-US" dirty="0" err="1"/>
              <a:t>çıktığı</a:t>
            </a:r>
            <a:r>
              <a:rPr lang="en-US" dirty="0"/>
              <a:t> </a:t>
            </a:r>
            <a:r>
              <a:rPr lang="en-US" dirty="0" err="1"/>
              <a:t>tespit</a:t>
            </a:r>
            <a:r>
              <a:rPr lang="en-US" dirty="0"/>
              <a:t> </a:t>
            </a:r>
            <a:r>
              <a:rPr lang="en-US" dirty="0" err="1"/>
              <a:t>edilir</a:t>
            </a:r>
            <a:r>
              <a:rPr lang="en-US" dirty="0"/>
              <a:t>. </a:t>
            </a:r>
            <a:endParaRPr lang="tr-TR" dirty="0" smtClean="0"/>
          </a:p>
          <a:p>
            <a:pPr marL="0" indent="0" algn="just">
              <a:buNone/>
            </a:pPr>
            <a:r>
              <a:rPr lang="en-US" dirty="0" smtClean="0"/>
              <a:t>Bu </a:t>
            </a:r>
            <a:r>
              <a:rPr lang="en-US" dirty="0" err="1"/>
              <a:t>sonuçlara</a:t>
            </a:r>
            <a:r>
              <a:rPr lang="en-US" dirty="0"/>
              <a:t> </a:t>
            </a:r>
            <a:r>
              <a:rPr lang="en-US" dirty="0" err="1"/>
              <a:t>göre</a:t>
            </a:r>
            <a:r>
              <a:rPr lang="en-US" dirty="0"/>
              <a:t> </a:t>
            </a:r>
            <a:r>
              <a:rPr lang="en-US" dirty="0" err="1"/>
              <a:t>analiz</a:t>
            </a:r>
            <a:r>
              <a:rPr lang="en-US" dirty="0"/>
              <a:t> </a:t>
            </a:r>
            <a:r>
              <a:rPr lang="en-US" dirty="0" err="1"/>
              <a:t>edilecek</a:t>
            </a:r>
            <a:r>
              <a:rPr lang="en-US" dirty="0"/>
              <a:t> </a:t>
            </a:r>
            <a:r>
              <a:rPr lang="en-US" dirty="0" err="1"/>
              <a:t>metot</a:t>
            </a:r>
            <a:r>
              <a:rPr lang="en-US" dirty="0"/>
              <a:t> </a:t>
            </a:r>
            <a:r>
              <a:rPr lang="en-US" dirty="0" err="1"/>
              <a:t>belirlenir</a:t>
            </a:r>
            <a:r>
              <a:rPr lang="en-US" dirty="0"/>
              <a:t>. </a:t>
            </a:r>
            <a:endParaRPr lang="tr-TR" dirty="0" smtClean="0"/>
          </a:p>
          <a:p>
            <a:pPr marL="0" indent="0" algn="just">
              <a:buNone/>
            </a:pPr>
            <a:r>
              <a:rPr lang="en-US" dirty="0" smtClean="0"/>
              <a:t>Bu </a:t>
            </a:r>
            <a:r>
              <a:rPr lang="en-US" dirty="0" err="1"/>
              <a:t>listelerde</a:t>
            </a:r>
            <a:r>
              <a:rPr lang="en-US" dirty="0"/>
              <a:t> </a:t>
            </a:r>
            <a:r>
              <a:rPr lang="en-US" dirty="0" err="1"/>
              <a:t>tespit</a:t>
            </a:r>
            <a:r>
              <a:rPr lang="en-US" dirty="0"/>
              <a:t> </a:t>
            </a:r>
            <a:r>
              <a:rPr lang="en-US" dirty="0" err="1"/>
              <a:t>edilen</a:t>
            </a:r>
            <a:r>
              <a:rPr lang="en-US" dirty="0"/>
              <a:t> </a:t>
            </a:r>
            <a:r>
              <a:rPr lang="en-US" dirty="0" err="1"/>
              <a:t>riskler</a:t>
            </a:r>
            <a:r>
              <a:rPr lang="en-US" dirty="0"/>
              <a:t> risk </a:t>
            </a:r>
            <a:r>
              <a:rPr lang="en-US" dirty="0" err="1"/>
              <a:t>değerlendirme</a:t>
            </a:r>
            <a:r>
              <a:rPr lang="en-US" dirty="0"/>
              <a:t> </a:t>
            </a:r>
            <a:endParaRPr lang="tr-TR" dirty="0" smtClean="0"/>
          </a:p>
          <a:p>
            <a:pPr marL="0" indent="0" algn="just">
              <a:buNone/>
            </a:pPr>
            <a:r>
              <a:rPr lang="en-US" dirty="0" err="1" smtClean="0"/>
              <a:t>formunda</a:t>
            </a:r>
            <a:r>
              <a:rPr lang="en-US" dirty="0" smtClean="0"/>
              <a:t> </a:t>
            </a:r>
            <a:r>
              <a:rPr lang="en-US" dirty="0" err="1"/>
              <a:t>değerlendirilir</a:t>
            </a:r>
            <a:r>
              <a:rPr lang="en-US" dirty="0"/>
              <a:t>. </a:t>
            </a:r>
            <a:endParaRPr lang="tr-TR" dirty="0" smtClean="0"/>
          </a:p>
          <a:p>
            <a:pPr marL="0" indent="0" algn="just">
              <a:buNone/>
            </a:pPr>
            <a:r>
              <a:rPr lang="en-US" dirty="0" err="1" smtClean="0"/>
              <a:t>Sonuç</a:t>
            </a:r>
            <a:r>
              <a:rPr lang="en-US" dirty="0" smtClean="0"/>
              <a:t> </a:t>
            </a:r>
            <a:r>
              <a:rPr lang="en-US" dirty="0" err="1"/>
              <a:t>olarak</a:t>
            </a:r>
            <a:r>
              <a:rPr lang="en-US" dirty="0"/>
              <a:t> </a:t>
            </a:r>
            <a:r>
              <a:rPr lang="en-US" dirty="0" err="1"/>
              <a:t>tehlikeler</a:t>
            </a:r>
            <a:r>
              <a:rPr lang="en-US" dirty="0"/>
              <a:t> </a:t>
            </a:r>
            <a:r>
              <a:rPr lang="en-US" dirty="0" err="1"/>
              <a:t>sıraya</a:t>
            </a:r>
            <a:r>
              <a:rPr lang="en-US" dirty="0"/>
              <a:t> </a:t>
            </a:r>
            <a:r>
              <a:rPr lang="en-US" dirty="0" err="1"/>
              <a:t>konur</a:t>
            </a:r>
            <a:r>
              <a:rPr lang="en-US" dirty="0"/>
              <a:t> </a:t>
            </a:r>
            <a:r>
              <a:rPr lang="en-US" dirty="0" err="1"/>
              <a:t>ve</a:t>
            </a:r>
            <a:r>
              <a:rPr lang="en-US" dirty="0"/>
              <a:t> </a:t>
            </a:r>
            <a:endParaRPr lang="tr-TR" dirty="0" smtClean="0"/>
          </a:p>
          <a:p>
            <a:pPr marL="0" indent="0" algn="just">
              <a:buNone/>
            </a:pPr>
            <a:r>
              <a:rPr lang="en-US" dirty="0" err="1" smtClean="0"/>
              <a:t>önlemler</a:t>
            </a:r>
            <a:r>
              <a:rPr lang="en-US" dirty="0" smtClean="0"/>
              <a:t> </a:t>
            </a:r>
            <a:r>
              <a:rPr lang="en-US" dirty="0" err="1"/>
              <a:t>bu</a:t>
            </a:r>
            <a:r>
              <a:rPr lang="en-US" dirty="0"/>
              <a:t> </a:t>
            </a:r>
            <a:r>
              <a:rPr lang="en-US" dirty="0" err="1"/>
              <a:t>öncelik</a:t>
            </a:r>
            <a:r>
              <a:rPr lang="en-US" dirty="0"/>
              <a:t> </a:t>
            </a:r>
            <a:r>
              <a:rPr lang="en-US" dirty="0" err="1"/>
              <a:t>sırasına</a:t>
            </a:r>
            <a:r>
              <a:rPr lang="en-US" dirty="0"/>
              <a:t> </a:t>
            </a:r>
            <a:r>
              <a:rPr lang="en-US" dirty="0" err="1"/>
              <a:t>göre</a:t>
            </a:r>
            <a:r>
              <a:rPr lang="en-US" dirty="0"/>
              <a:t> </a:t>
            </a:r>
            <a:r>
              <a:rPr lang="en-US" dirty="0" err="1"/>
              <a:t>dikkate</a:t>
            </a:r>
            <a:r>
              <a:rPr lang="en-US" dirty="0"/>
              <a:t> </a:t>
            </a:r>
            <a:r>
              <a:rPr lang="en-US" dirty="0" err="1"/>
              <a:t>alınır</a:t>
            </a:r>
            <a:r>
              <a:rPr lang="en-US" dirty="0"/>
              <a:t>. </a:t>
            </a:r>
            <a:endParaRPr lang="tr-TR" dirty="0" smtClean="0"/>
          </a:p>
          <a:p>
            <a:pPr marL="0" indent="0">
              <a:buNone/>
            </a:pPr>
            <a:endParaRPr lang="tr-TR" dirty="0"/>
          </a:p>
        </p:txBody>
      </p:sp>
      <p:pic>
        <p:nvPicPr>
          <p:cNvPr id="2" name="Resim 1"/>
          <p:cNvPicPr>
            <a:picLocks noChangeAspect="1"/>
          </p:cNvPicPr>
          <p:nvPr/>
        </p:nvPicPr>
        <p:blipFill>
          <a:blip r:embed="rId2"/>
          <a:stretch>
            <a:fillRect/>
          </a:stretch>
        </p:blipFill>
        <p:spPr>
          <a:xfrm>
            <a:off x="5220072" y="836712"/>
            <a:ext cx="2619375" cy="1743075"/>
          </a:xfrm>
          <a:prstGeom prst="rect">
            <a:avLst/>
          </a:prstGeom>
        </p:spPr>
      </p:pic>
    </p:spTree>
    <p:extLst>
      <p:ext uri="{BB962C8B-B14F-4D97-AF65-F5344CB8AC3E}">
        <p14:creationId xmlns:p14="http://schemas.microsoft.com/office/powerpoint/2010/main" val="426706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395536" y="116632"/>
            <a:ext cx="8087322" cy="6069161"/>
          </a:xfrm>
          <a:prstGeom prst="rect">
            <a:avLst/>
          </a:prstGeom>
        </p:spPr>
      </p:pic>
    </p:spTree>
    <p:extLst>
      <p:ext uri="{BB962C8B-B14F-4D97-AF65-F5344CB8AC3E}">
        <p14:creationId xmlns:p14="http://schemas.microsoft.com/office/powerpoint/2010/main" val="3765412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en-US" b="1" dirty="0" err="1"/>
              <a:t>Ön</a:t>
            </a:r>
            <a:r>
              <a:rPr lang="en-US" b="1" dirty="0"/>
              <a:t> </a:t>
            </a:r>
            <a:r>
              <a:rPr lang="en-US" b="1" dirty="0" err="1"/>
              <a:t>tehlike</a:t>
            </a:r>
            <a:r>
              <a:rPr lang="en-US" b="1" dirty="0"/>
              <a:t> </a:t>
            </a:r>
            <a:r>
              <a:rPr lang="en-US" b="1" dirty="0" err="1"/>
              <a:t>analizi</a:t>
            </a:r>
            <a:r>
              <a:rPr lang="en-US" b="1" dirty="0"/>
              <a:t> </a:t>
            </a:r>
            <a:r>
              <a:rPr lang="en-US" b="1" dirty="0" err="1"/>
              <a:t>tek</a:t>
            </a:r>
            <a:r>
              <a:rPr lang="en-US" b="1" dirty="0"/>
              <a:t> </a:t>
            </a:r>
            <a:r>
              <a:rPr lang="en-US" b="1" dirty="0" err="1"/>
              <a:t>başına</a:t>
            </a:r>
            <a:r>
              <a:rPr lang="en-US" b="1" dirty="0"/>
              <a:t> </a:t>
            </a:r>
            <a:r>
              <a:rPr lang="en-US" b="1" dirty="0" err="1"/>
              <a:t>yeterli</a:t>
            </a:r>
            <a:r>
              <a:rPr lang="en-US" b="1" dirty="0"/>
              <a:t> </a:t>
            </a:r>
            <a:r>
              <a:rPr lang="en-US" b="1" dirty="0" err="1"/>
              <a:t>bir</a:t>
            </a:r>
            <a:r>
              <a:rPr lang="en-US" b="1" dirty="0"/>
              <a:t> </a:t>
            </a:r>
            <a:r>
              <a:rPr lang="en-US" b="1" dirty="0" err="1"/>
              <a:t>metot</a:t>
            </a:r>
            <a:r>
              <a:rPr lang="en-US" b="1" dirty="0"/>
              <a:t> </a:t>
            </a:r>
            <a:r>
              <a:rPr lang="en-US" b="1" dirty="0" err="1"/>
              <a:t>değildir</a:t>
            </a:r>
            <a:r>
              <a:rPr lang="en-US" b="1" dirty="0"/>
              <a:t>. </a:t>
            </a:r>
            <a:r>
              <a:rPr lang="en-US" b="1" dirty="0" err="1"/>
              <a:t>Çünkü</a:t>
            </a:r>
            <a:r>
              <a:rPr lang="en-US" b="1" dirty="0"/>
              <a:t> </a:t>
            </a:r>
            <a:r>
              <a:rPr lang="en-US" b="1" dirty="0" err="1"/>
              <a:t>bu</a:t>
            </a:r>
            <a:r>
              <a:rPr lang="en-US" b="1" dirty="0"/>
              <a:t> </a:t>
            </a:r>
            <a:r>
              <a:rPr lang="en-US" b="1" dirty="0" err="1"/>
              <a:t>metot</a:t>
            </a:r>
            <a:r>
              <a:rPr lang="en-US" b="1" dirty="0"/>
              <a:t>, </a:t>
            </a:r>
            <a:r>
              <a:rPr lang="en-US" b="1" dirty="0" err="1"/>
              <a:t>önleyici</a:t>
            </a:r>
            <a:r>
              <a:rPr lang="en-US" b="1" dirty="0"/>
              <a:t> </a:t>
            </a:r>
            <a:r>
              <a:rPr lang="en-US" b="1" dirty="0" err="1"/>
              <a:t>metotlara</a:t>
            </a:r>
            <a:r>
              <a:rPr lang="en-US" b="1" dirty="0"/>
              <a:t> </a:t>
            </a:r>
            <a:r>
              <a:rPr lang="en-US" b="1" dirty="0" err="1"/>
              <a:t>geçiş</a:t>
            </a:r>
            <a:r>
              <a:rPr lang="en-US" b="1" dirty="0"/>
              <a:t> </a:t>
            </a:r>
            <a:r>
              <a:rPr lang="en-US" b="1" dirty="0" err="1"/>
              <a:t>aşamasında</a:t>
            </a:r>
            <a:r>
              <a:rPr lang="en-US" b="1" dirty="0"/>
              <a:t> </a:t>
            </a:r>
            <a:r>
              <a:rPr lang="en-US" b="1" dirty="0" err="1"/>
              <a:t>kullanılmaktadır</a:t>
            </a:r>
            <a:r>
              <a:rPr lang="en-US" b="1" dirty="0"/>
              <a:t>.</a:t>
            </a:r>
            <a:r>
              <a:rPr lang="en-US" dirty="0"/>
              <a:t> </a:t>
            </a:r>
            <a:r>
              <a:rPr lang="en-US" dirty="0" err="1"/>
              <a:t>İçeriği</a:t>
            </a:r>
            <a:r>
              <a:rPr lang="en-US" dirty="0"/>
              <a:t> </a:t>
            </a:r>
            <a:r>
              <a:rPr lang="en-US" dirty="0" err="1"/>
              <a:t>detaylar</a:t>
            </a:r>
            <a:r>
              <a:rPr lang="en-US" dirty="0"/>
              <a:t> </a:t>
            </a:r>
            <a:r>
              <a:rPr lang="en-US" dirty="0" err="1"/>
              <a:t>sağlamak</a:t>
            </a:r>
            <a:r>
              <a:rPr lang="en-US" dirty="0"/>
              <a:t> </a:t>
            </a:r>
            <a:r>
              <a:rPr lang="en-US" dirty="0" err="1"/>
              <a:t>maksadıyla</a:t>
            </a:r>
            <a:r>
              <a:rPr lang="en-US" dirty="0"/>
              <a:t> </a:t>
            </a:r>
            <a:r>
              <a:rPr lang="en-US" dirty="0" err="1"/>
              <a:t>geliştirilmemiştir</a:t>
            </a:r>
            <a:r>
              <a:rPr lang="en-US" dirty="0"/>
              <a:t>. </a:t>
            </a:r>
            <a:endParaRPr lang="tr-TR" dirty="0"/>
          </a:p>
          <a:p>
            <a:pPr marL="0" indent="0">
              <a:buNone/>
            </a:pPr>
            <a:r>
              <a:rPr lang="en-US" dirty="0" err="1"/>
              <a:t>Özellikle</a:t>
            </a:r>
            <a:r>
              <a:rPr lang="en-US" dirty="0"/>
              <a:t> </a:t>
            </a:r>
            <a:r>
              <a:rPr lang="en-US" dirty="0" err="1"/>
              <a:t>tehlikeli</a:t>
            </a:r>
            <a:r>
              <a:rPr lang="en-US" dirty="0"/>
              <a:t> </a:t>
            </a:r>
            <a:r>
              <a:rPr lang="en-US" dirty="0" err="1"/>
              <a:t>veya</a:t>
            </a:r>
            <a:r>
              <a:rPr lang="en-US" dirty="0"/>
              <a:t> </a:t>
            </a:r>
            <a:r>
              <a:rPr lang="en-US" dirty="0" err="1"/>
              <a:t>çok</a:t>
            </a:r>
            <a:r>
              <a:rPr lang="en-US" dirty="0"/>
              <a:t> </a:t>
            </a:r>
            <a:r>
              <a:rPr lang="en-US" dirty="0" err="1"/>
              <a:t>tehlikeli</a:t>
            </a:r>
            <a:r>
              <a:rPr lang="en-US" dirty="0"/>
              <a:t> </a:t>
            </a:r>
            <a:r>
              <a:rPr lang="en-US" dirty="0" err="1"/>
              <a:t>sınıflamalar</a:t>
            </a:r>
            <a:r>
              <a:rPr lang="en-US" dirty="0"/>
              <a:t> </a:t>
            </a:r>
            <a:r>
              <a:rPr lang="en-US" dirty="0" err="1"/>
              <a:t>içinde</a:t>
            </a:r>
            <a:r>
              <a:rPr lang="en-US" dirty="0"/>
              <a:t> </a:t>
            </a:r>
            <a:r>
              <a:rPr lang="en-US" dirty="0" err="1"/>
              <a:t>yer</a:t>
            </a:r>
            <a:r>
              <a:rPr lang="en-US" dirty="0"/>
              <a:t> </a:t>
            </a:r>
            <a:r>
              <a:rPr lang="en-US" dirty="0" err="1"/>
              <a:t>alan</a:t>
            </a:r>
            <a:r>
              <a:rPr lang="en-US" dirty="0"/>
              <a:t> </a:t>
            </a:r>
            <a:r>
              <a:rPr lang="en-US" dirty="0" err="1"/>
              <a:t>endüstrilerde</a:t>
            </a:r>
            <a:r>
              <a:rPr lang="en-US" dirty="0"/>
              <a:t>, </a:t>
            </a:r>
            <a:r>
              <a:rPr lang="en-US" dirty="0" err="1"/>
              <a:t>tehlike</a:t>
            </a:r>
            <a:r>
              <a:rPr lang="en-US" dirty="0"/>
              <a:t> </a:t>
            </a:r>
            <a:r>
              <a:rPr lang="en-US" dirty="0" err="1"/>
              <a:t>derecelerine</a:t>
            </a:r>
            <a:r>
              <a:rPr lang="en-US" dirty="0"/>
              <a:t> </a:t>
            </a:r>
            <a:r>
              <a:rPr lang="en-US" dirty="0" err="1"/>
              <a:t>uygun</a:t>
            </a:r>
            <a:r>
              <a:rPr lang="en-US" dirty="0"/>
              <a:t> </a:t>
            </a:r>
            <a:r>
              <a:rPr lang="en-US" dirty="0" err="1"/>
              <a:t>analiz</a:t>
            </a:r>
            <a:r>
              <a:rPr lang="en-US" dirty="0"/>
              <a:t> </a:t>
            </a:r>
            <a:r>
              <a:rPr lang="en-US" dirty="0" err="1"/>
              <a:t>yöntemlerinin</a:t>
            </a:r>
            <a:r>
              <a:rPr lang="en-US" dirty="0"/>
              <a:t> uygulanması </a:t>
            </a:r>
            <a:r>
              <a:rPr lang="en-US" dirty="0" err="1"/>
              <a:t>gerekmektedir</a:t>
            </a:r>
            <a:r>
              <a:rPr lang="en-US" dirty="0"/>
              <a:t>. </a:t>
            </a:r>
          </a:p>
          <a:p>
            <a:pPr marL="0" indent="0">
              <a:buNone/>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717032"/>
            <a:ext cx="6882102" cy="251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3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539552" y="404664"/>
            <a:ext cx="8064896" cy="5904656"/>
          </a:xfrm>
        </p:spPr>
        <p:txBody>
          <a:bodyPr/>
          <a:lstStyle/>
          <a:p>
            <a:pPr marL="0" indent="0">
              <a:buNone/>
            </a:pPr>
            <a:r>
              <a:rPr lang="en-US" dirty="0"/>
              <a:t>Bu </a:t>
            </a:r>
            <a:r>
              <a:rPr lang="en-US" dirty="0" err="1"/>
              <a:t>kavram</a:t>
            </a:r>
            <a:r>
              <a:rPr lang="en-US" dirty="0"/>
              <a:t> </a:t>
            </a:r>
            <a:r>
              <a:rPr lang="en-US" dirty="0" err="1"/>
              <a:t>ülkemizde</a:t>
            </a:r>
            <a:r>
              <a:rPr lang="en-US" dirty="0"/>
              <a:t> </a:t>
            </a:r>
            <a:r>
              <a:rPr lang="en-US" dirty="0" err="1"/>
              <a:t>mevzuata</a:t>
            </a:r>
            <a:r>
              <a:rPr lang="en-US" dirty="0"/>
              <a:t> son </a:t>
            </a:r>
            <a:r>
              <a:rPr lang="en-US" dirty="0" err="1"/>
              <a:t>yıllarda</a:t>
            </a:r>
            <a:r>
              <a:rPr lang="en-US" dirty="0"/>
              <a:t> </a:t>
            </a:r>
            <a:r>
              <a:rPr lang="en-US" dirty="0" err="1"/>
              <a:t>girmiş</a:t>
            </a:r>
            <a:r>
              <a:rPr lang="en-US" dirty="0"/>
              <a:t> </a:t>
            </a:r>
            <a:r>
              <a:rPr lang="en-US" dirty="0" err="1"/>
              <a:t>olmasına</a:t>
            </a:r>
            <a:r>
              <a:rPr lang="en-US" dirty="0"/>
              <a:t> </a:t>
            </a:r>
            <a:r>
              <a:rPr lang="en-US" dirty="0" err="1"/>
              <a:t>rağmen</a:t>
            </a:r>
            <a:r>
              <a:rPr lang="en-US" dirty="0"/>
              <a:t> </a:t>
            </a:r>
            <a:r>
              <a:rPr lang="en-US" dirty="0" err="1"/>
              <a:t>dünyada</a:t>
            </a:r>
            <a:r>
              <a:rPr lang="en-US" dirty="0"/>
              <a:t> </a:t>
            </a:r>
            <a:r>
              <a:rPr lang="en-US" dirty="0" err="1"/>
              <a:t>uzun</a:t>
            </a:r>
            <a:r>
              <a:rPr lang="en-US" dirty="0"/>
              <a:t> </a:t>
            </a:r>
            <a:r>
              <a:rPr lang="en-US" dirty="0" err="1"/>
              <a:t>süredir</a:t>
            </a:r>
            <a:r>
              <a:rPr lang="en-US" dirty="0"/>
              <a:t> </a:t>
            </a:r>
            <a:r>
              <a:rPr lang="en-US" dirty="0" err="1"/>
              <a:t>sistematik</a:t>
            </a:r>
            <a:r>
              <a:rPr lang="en-US" dirty="0"/>
              <a:t> </a:t>
            </a:r>
            <a:r>
              <a:rPr lang="en-US" dirty="0" err="1"/>
              <a:t>bir</a:t>
            </a:r>
            <a:r>
              <a:rPr lang="en-US" dirty="0"/>
              <a:t> </a:t>
            </a:r>
            <a:r>
              <a:rPr lang="en-US" dirty="0" err="1"/>
              <a:t>şekilde</a:t>
            </a:r>
            <a:r>
              <a:rPr lang="en-US" dirty="0"/>
              <a:t> </a:t>
            </a:r>
            <a:r>
              <a:rPr lang="en-US" dirty="0" err="1"/>
              <a:t>uygulanmaktadır</a:t>
            </a:r>
            <a:r>
              <a:rPr lang="en-US" dirty="0"/>
              <a:t>. </a:t>
            </a: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r>
              <a:rPr lang="en-US" dirty="0" err="1" smtClean="0"/>
              <a:t>Önemi</a:t>
            </a:r>
            <a:r>
              <a:rPr lang="en-US" dirty="0" smtClean="0"/>
              <a:t> </a:t>
            </a:r>
            <a:r>
              <a:rPr lang="en-US" dirty="0" err="1"/>
              <a:t>itibariyle</a:t>
            </a:r>
            <a:r>
              <a:rPr lang="en-US" dirty="0"/>
              <a:t> </a:t>
            </a:r>
            <a:r>
              <a:rPr lang="en-US" dirty="0" err="1"/>
              <a:t>üzerinde</a:t>
            </a:r>
            <a:r>
              <a:rPr lang="en-US" dirty="0"/>
              <a:t> </a:t>
            </a:r>
            <a:r>
              <a:rPr lang="en-US" dirty="0" err="1"/>
              <a:t>hassasiyetle</a:t>
            </a:r>
            <a:r>
              <a:rPr lang="en-US" dirty="0"/>
              <a:t> </a:t>
            </a:r>
            <a:r>
              <a:rPr lang="en-US" dirty="0" err="1"/>
              <a:t>durulan</a:t>
            </a:r>
            <a:r>
              <a:rPr lang="en-US" dirty="0"/>
              <a:t> </a:t>
            </a:r>
            <a:r>
              <a:rPr lang="en-US" dirty="0" err="1"/>
              <a:t>bir</a:t>
            </a:r>
            <a:r>
              <a:rPr lang="en-US" dirty="0"/>
              <a:t> </a:t>
            </a:r>
            <a:r>
              <a:rPr lang="en-US" dirty="0" err="1"/>
              <a:t>konu</a:t>
            </a:r>
            <a:r>
              <a:rPr lang="en-US" dirty="0"/>
              <a:t> </a:t>
            </a:r>
            <a:r>
              <a:rPr lang="en-US" dirty="0" err="1"/>
              <a:t>olmasından</a:t>
            </a:r>
            <a:r>
              <a:rPr lang="en-US" dirty="0"/>
              <a:t> </a:t>
            </a:r>
            <a:r>
              <a:rPr lang="en-US" dirty="0" err="1"/>
              <a:t>dolayı</a:t>
            </a:r>
            <a:r>
              <a:rPr lang="en-US" dirty="0"/>
              <a:t> </a:t>
            </a:r>
            <a:r>
              <a:rPr lang="en-US" dirty="0" err="1"/>
              <a:t>yapılan</a:t>
            </a:r>
            <a:r>
              <a:rPr lang="en-US" dirty="0"/>
              <a:t> </a:t>
            </a:r>
            <a:r>
              <a:rPr lang="en-US" dirty="0" err="1"/>
              <a:t>araştırmalar</a:t>
            </a:r>
            <a:r>
              <a:rPr lang="en-US" dirty="0"/>
              <a:t> </a:t>
            </a:r>
            <a:r>
              <a:rPr lang="en-US" dirty="0" err="1"/>
              <a:t>sayesinde</a:t>
            </a:r>
            <a:r>
              <a:rPr lang="en-US" dirty="0"/>
              <a:t> </a:t>
            </a:r>
            <a:r>
              <a:rPr lang="en-US" dirty="0" err="1"/>
              <a:t>çeşitli</a:t>
            </a:r>
            <a:r>
              <a:rPr lang="en-US" dirty="0"/>
              <a:t> </a:t>
            </a:r>
            <a:r>
              <a:rPr lang="en-US" dirty="0" err="1"/>
              <a:t>standartların</a:t>
            </a:r>
            <a:r>
              <a:rPr lang="en-US" dirty="0"/>
              <a:t> </a:t>
            </a:r>
            <a:r>
              <a:rPr lang="en-US" dirty="0" err="1"/>
              <a:t>ve</a:t>
            </a:r>
            <a:r>
              <a:rPr lang="en-US" dirty="0"/>
              <a:t> </a:t>
            </a:r>
            <a:r>
              <a:rPr lang="en-US" dirty="0" err="1"/>
              <a:t>metodolojilerin</a:t>
            </a:r>
            <a:r>
              <a:rPr lang="en-US" dirty="0"/>
              <a:t> </a:t>
            </a:r>
            <a:r>
              <a:rPr lang="en-US" dirty="0" err="1"/>
              <a:t>oluşturulmasına</a:t>
            </a:r>
            <a:r>
              <a:rPr lang="en-US" dirty="0"/>
              <a:t> </a:t>
            </a:r>
            <a:r>
              <a:rPr lang="en-US" dirty="0" err="1"/>
              <a:t>ve</a:t>
            </a:r>
            <a:r>
              <a:rPr lang="en-US" dirty="0"/>
              <a:t> </a:t>
            </a:r>
            <a:r>
              <a:rPr lang="en-US" dirty="0" err="1"/>
              <a:t>geliştirilmesine</a:t>
            </a:r>
            <a:r>
              <a:rPr lang="en-US" dirty="0"/>
              <a:t> </a:t>
            </a:r>
            <a:r>
              <a:rPr lang="en-US" dirty="0" err="1"/>
              <a:t>sebep</a:t>
            </a:r>
            <a:r>
              <a:rPr lang="en-US" dirty="0"/>
              <a:t> </a:t>
            </a:r>
            <a:r>
              <a:rPr lang="en-US" dirty="0" err="1"/>
              <a:t>olmuştur</a:t>
            </a:r>
            <a:r>
              <a:rPr lang="en-US" dirty="0"/>
              <a:t>. </a:t>
            </a:r>
          </a:p>
          <a:p>
            <a:pPr marL="0" indent="0">
              <a:buNone/>
            </a:pP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700808"/>
            <a:ext cx="2577023" cy="193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21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76672"/>
            <a:ext cx="7467600" cy="5997280"/>
          </a:xfrm>
        </p:spPr>
        <p:txBody>
          <a:bodyPr>
            <a:normAutofit fontScale="92500"/>
          </a:bodyPr>
          <a:lstStyle/>
          <a:p>
            <a:pPr marL="0" indent="0">
              <a:buNone/>
            </a:pPr>
            <a:r>
              <a:rPr lang="en-US" dirty="0" err="1"/>
              <a:t>Tüm</a:t>
            </a:r>
            <a:r>
              <a:rPr lang="en-US" dirty="0"/>
              <a:t> </a:t>
            </a:r>
            <a:r>
              <a:rPr lang="en-US" dirty="0" err="1"/>
              <a:t>tehlikeler</a:t>
            </a:r>
            <a:r>
              <a:rPr lang="en-US" dirty="0"/>
              <a:t> </a:t>
            </a:r>
            <a:r>
              <a:rPr lang="en-US" dirty="0" err="1"/>
              <a:t>şiddet</a:t>
            </a:r>
            <a:r>
              <a:rPr lang="en-US" dirty="0"/>
              <a:t> </a:t>
            </a:r>
            <a:r>
              <a:rPr lang="en-US" dirty="0" err="1"/>
              <a:t>ve</a:t>
            </a:r>
            <a:r>
              <a:rPr lang="en-US" dirty="0"/>
              <a:t> </a:t>
            </a:r>
            <a:r>
              <a:rPr lang="en-US" dirty="0" err="1"/>
              <a:t>olasılık</a:t>
            </a:r>
            <a:r>
              <a:rPr lang="en-US" dirty="0"/>
              <a:t> </a:t>
            </a:r>
            <a:r>
              <a:rPr lang="en-US" dirty="0" err="1"/>
              <a:t>sınıfına</a:t>
            </a:r>
            <a:r>
              <a:rPr lang="en-US" dirty="0"/>
              <a:t> </a:t>
            </a:r>
            <a:r>
              <a:rPr lang="en-US" dirty="0" err="1"/>
              <a:t>göre</a:t>
            </a:r>
            <a:r>
              <a:rPr lang="en-US" dirty="0"/>
              <a:t> </a:t>
            </a:r>
            <a:r>
              <a:rPr lang="en-US" dirty="0" err="1"/>
              <a:t>yerleştirildikten</a:t>
            </a:r>
            <a:r>
              <a:rPr lang="en-US" dirty="0"/>
              <a:t> </a:t>
            </a:r>
            <a:r>
              <a:rPr lang="en-US" dirty="0" err="1"/>
              <a:t>sonra</a:t>
            </a:r>
            <a:r>
              <a:rPr lang="en-US" dirty="0"/>
              <a:t> </a:t>
            </a:r>
            <a:r>
              <a:rPr lang="en-US" dirty="0" err="1"/>
              <a:t>öncelik</a:t>
            </a:r>
            <a:r>
              <a:rPr lang="en-US" dirty="0"/>
              <a:t> </a:t>
            </a:r>
            <a:r>
              <a:rPr lang="en-US" dirty="0" err="1"/>
              <a:t>verilmesi</a:t>
            </a:r>
            <a:r>
              <a:rPr lang="en-US" dirty="0"/>
              <a:t> </a:t>
            </a:r>
            <a:r>
              <a:rPr lang="en-US" dirty="0" err="1"/>
              <a:t>gereken</a:t>
            </a:r>
            <a:r>
              <a:rPr lang="en-US" dirty="0"/>
              <a:t> </a:t>
            </a:r>
            <a:r>
              <a:rPr lang="en-US" dirty="0" err="1"/>
              <a:t>tehlikelerin</a:t>
            </a:r>
            <a:r>
              <a:rPr lang="en-US" dirty="0"/>
              <a:t> </a:t>
            </a:r>
            <a:r>
              <a:rPr lang="en-US" dirty="0" err="1"/>
              <a:t>değerlendirmesi</a:t>
            </a:r>
            <a:r>
              <a:rPr lang="en-US" dirty="0"/>
              <a:t> </a:t>
            </a:r>
            <a:r>
              <a:rPr lang="en-US" dirty="0" err="1"/>
              <a:t>yapılır</a:t>
            </a:r>
            <a:r>
              <a:rPr lang="en-US" dirty="0"/>
              <a:t>. </a:t>
            </a:r>
            <a:endParaRPr lang="tr-TR" dirty="0" smtClean="0"/>
          </a:p>
          <a:p>
            <a:pPr marL="0" indent="0">
              <a:buNone/>
            </a:pPr>
            <a:r>
              <a:rPr lang="en-US" dirty="0" smtClean="0"/>
              <a:t>Bu </a:t>
            </a:r>
            <a:r>
              <a:rPr lang="en-US" dirty="0" err="1"/>
              <a:t>durumda</a:t>
            </a:r>
            <a:r>
              <a:rPr lang="en-US" dirty="0"/>
              <a:t> </a:t>
            </a:r>
            <a:r>
              <a:rPr lang="en-US" dirty="0" err="1"/>
              <a:t>matris</a:t>
            </a:r>
            <a:r>
              <a:rPr lang="en-US" dirty="0"/>
              <a:t> </a:t>
            </a:r>
            <a:r>
              <a:rPr lang="en-US" dirty="0" err="1"/>
              <a:t>içinde</a:t>
            </a:r>
            <a:r>
              <a:rPr lang="en-US" dirty="0"/>
              <a:t> </a:t>
            </a:r>
            <a:r>
              <a:rPr lang="en-US" dirty="0" err="1"/>
              <a:t>belirtilen</a:t>
            </a:r>
            <a:r>
              <a:rPr lang="en-US" dirty="0"/>
              <a:t> </a:t>
            </a:r>
            <a:endParaRPr lang="tr-TR" dirty="0" smtClean="0"/>
          </a:p>
          <a:p>
            <a:pPr marL="0" indent="0">
              <a:buNone/>
            </a:pPr>
            <a:r>
              <a:rPr lang="en-US" b="1" dirty="0" smtClean="0">
                <a:solidFill>
                  <a:srgbClr val="FF0000"/>
                </a:solidFill>
              </a:rPr>
              <a:t>ÇY</a:t>
            </a:r>
            <a:r>
              <a:rPr lang="en-US" b="1" dirty="0">
                <a:solidFill>
                  <a:srgbClr val="FF0000"/>
                </a:solidFill>
              </a:rPr>
              <a:t>: </a:t>
            </a:r>
            <a:r>
              <a:rPr lang="en-US" b="1" dirty="0" err="1">
                <a:solidFill>
                  <a:srgbClr val="FF0000"/>
                </a:solidFill>
              </a:rPr>
              <a:t>Çok</a:t>
            </a:r>
            <a:r>
              <a:rPr lang="en-US" b="1" dirty="0">
                <a:solidFill>
                  <a:srgbClr val="FF0000"/>
                </a:solidFill>
              </a:rPr>
              <a:t> </a:t>
            </a:r>
            <a:r>
              <a:rPr lang="en-US" b="1" dirty="0" err="1">
                <a:solidFill>
                  <a:srgbClr val="FF0000"/>
                </a:solidFill>
              </a:rPr>
              <a:t>Yüksek</a:t>
            </a:r>
            <a:r>
              <a:rPr lang="en-US" b="1" dirty="0">
                <a:solidFill>
                  <a:srgbClr val="FF0000"/>
                </a:solidFill>
              </a:rPr>
              <a:t>, </a:t>
            </a:r>
            <a:endParaRPr lang="tr-TR" b="1" dirty="0" smtClean="0">
              <a:solidFill>
                <a:srgbClr val="FF0000"/>
              </a:solidFill>
            </a:endParaRPr>
          </a:p>
          <a:p>
            <a:pPr marL="0" indent="0">
              <a:buNone/>
            </a:pPr>
            <a:r>
              <a:rPr lang="en-US" b="1" dirty="0" smtClean="0">
                <a:solidFill>
                  <a:srgbClr val="FF0000"/>
                </a:solidFill>
              </a:rPr>
              <a:t>Y</a:t>
            </a:r>
            <a:r>
              <a:rPr lang="en-US" b="1" dirty="0">
                <a:solidFill>
                  <a:srgbClr val="FF0000"/>
                </a:solidFill>
              </a:rPr>
              <a:t>: </a:t>
            </a:r>
            <a:r>
              <a:rPr lang="en-US" b="1" dirty="0" err="1">
                <a:solidFill>
                  <a:srgbClr val="FF0000"/>
                </a:solidFill>
              </a:rPr>
              <a:t>Yüksek</a:t>
            </a:r>
            <a:r>
              <a:rPr lang="en-US" b="1" dirty="0">
                <a:solidFill>
                  <a:srgbClr val="FF0000"/>
                </a:solidFill>
              </a:rPr>
              <a:t>, </a:t>
            </a:r>
            <a:endParaRPr lang="tr-TR" b="1" dirty="0" smtClean="0">
              <a:solidFill>
                <a:srgbClr val="FF0000"/>
              </a:solidFill>
            </a:endParaRPr>
          </a:p>
          <a:p>
            <a:pPr marL="0" indent="0">
              <a:buNone/>
            </a:pPr>
            <a:r>
              <a:rPr lang="en-US" b="1" dirty="0" smtClean="0">
                <a:solidFill>
                  <a:srgbClr val="FF0000"/>
                </a:solidFill>
              </a:rPr>
              <a:t>O</a:t>
            </a:r>
            <a:r>
              <a:rPr lang="en-US" b="1" dirty="0">
                <a:solidFill>
                  <a:srgbClr val="FF0000"/>
                </a:solidFill>
              </a:rPr>
              <a:t>: </a:t>
            </a:r>
            <a:r>
              <a:rPr lang="en-US" b="1" dirty="0" err="1">
                <a:solidFill>
                  <a:srgbClr val="FF0000"/>
                </a:solidFill>
              </a:rPr>
              <a:t>Orta</a:t>
            </a:r>
            <a:r>
              <a:rPr lang="en-US" b="1" dirty="0">
                <a:solidFill>
                  <a:srgbClr val="FF0000"/>
                </a:solidFill>
              </a:rPr>
              <a:t> </a:t>
            </a:r>
            <a:r>
              <a:rPr lang="en-US" b="1" dirty="0" err="1">
                <a:solidFill>
                  <a:srgbClr val="FF0000"/>
                </a:solidFill>
              </a:rPr>
              <a:t>ve</a:t>
            </a:r>
            <a:r>
              <a:rPr lang="en-US" b="1" dirty="0">
                <a:solidFill>
                  <a:srgbClr val="FF0000"/>
                </a:solidFill>
              </a:rPr>
              <a:t> </a:t>
            </a:r>
            <a:endParaRPr lang="tr-TR" b="1" dirty="0" smtClean="0">
              <a:solidFill>
                <a:srgbClr val="FF0000"/>
              </a:solidFill>
            </a:endParaRPr>
          </a:p>
          <a:p>
            <a:pPr marL="0" indent="0">
              <a:buNone/>
            </a:pPr>
            <a:r>
              <a:rPr lang="en-US" b="1" dirty="0" smtClean="0">
                <a:solidFill>
                  <a:srgbClr val="FF0000"/>
                </a:solidFill>
              </a:rPr>
              <a:t>A:Az </a:t>
            </a:r>
            <a:r>
              <a:rPr lang="en-US" b="1" dirty="0">
                <a:solidFill>
                  <a:srgbClr val="FF0000"/>
                </a:solidFill>
              </a:rPr>
              <a:t>Risk </a:t>
            </a:r>
            <a:r>
              <a:rPr lang="en-US" b="1" dirty="0" err="1">
                <a:solidFill>
                  <a:srgbClr val="FF0000"/>
                </a:solidFill>
              </a:rPr>
              <a:t>gruplarına</a:t>
            </a:r>
            <a:r>
              <a:rPr lang="en-US" dirty="0"/>
              <a:t> </a:t>
            </a:r>
            <a:r>
              <a:rPr lang="en-US" dirty="0" err="1"/>
              <a:t>ayrılmıştır</a:t>
            </a:r>
            <a:r>
              <a:rPr lang="en-US" dirty="0"/>
              <a:t>. </a:t>
            </a:r>
            <a:endParaRPr lang="tr-TR" dirty="0" smtClean="0"/>
          </a:p>
          <a:p>
            <a:pPr marL="0" indent="0">
              <a:buNone/>
            </a:pPr>
            <a:r>
              <a:rPr lang="en-US" dirty="0" err="1" smtClean="0"/>
              <a:t>Tehlikeler</a:t>
            </a:r>
            <a:r>
              <a:rPr lang="en-US" dirty="0" smtClean="0"/>
              <a:t> </a:t>
            </a:r>
            <a:r>
              <a:rPr lang="en-US" dirty="0" err="1"/>
              <a:t>şiddet</a:t>
            </a:r>
            <a:r>
              <a:rPr lang="en-US" dirty="0"/>
              <a:t> </a:t>
            </a:r>
            <a:r>
              <a:rPr lang="en-US" dirty="0" err="1"/>
              <a:t>ve</a:t>
            </a:r>
            <a:r>
              <a:rPr lang="en-US" dirty="0"/>
              <a:t> </a:t>
            </a:r>
            <a:r>
              <a:rPr lang="en-US" dirty="0" err="1"/>
              <a:t>olasılık</a:t>
            </a:r>
            <a:r>
              <a:rPr lang="en-US" dirty="0"/>
              <a:t> </a:t>
            </a:r>
            <a:r>
              <a:rPr lang="en-US" dirty="0" err="1"/>
              <a:t>matrisinde</a:t>
            </a:r>
            <a:r>
              <a:rPr lang="en-US" dirty="0"/>
              <a:t> </a:t>
            </a:r>
            <a:r>
              <a:rPr lang="en-US" dirty="0" err="1"/>
              <a:t>karşılık</a:t>
            </a:r>
            <a:r>
              <a:rPr lang="en-US" dirty="0"/>
              <a:t> </a:t>
            </a:r>
            <a:r>
              <a:rPr lang="en-US" dirty="0" err="1"/>
              <a:t>geleceği</a:t>
            </a:r>
            <a:r>
              <a:rPr lang="en-US" dirty="0"/>
              <a:t> risk </a:t>
            </a:r>
            <a:r>
              <a:rPr lang="en-US" dirty="0" err="1"/>
              <a:t>alanına</a:t>
            </a:r>
            <a:r>
              <a:rPr lang="en-US" dirty="0"/>
              <a:t> </a:t>
            </a:r>
            <a:r>
              <a:rPr lang="en-US" dirty="0" err="1"/>
              <a:t>göre</a:t>
            </a:r>
            <a:r>
              <a:rPr lang="en-US" dirty="0"/>
              <a:t> </a:t>
            </a:r>
            <a:r>
              <a:rPr lang="en-US" dirty="0" err="1"/>
              <a:t>önceliklendirilir</a:t>
            </a:r>
            <a:r>
              <a:rPr lang="en-US" dirty="0"/>
              <a:t>. </a:t>
            </a:r>
            <a:endParaRPr lang="tr-TR" dirty="0" smtClean="0"/>
          </a:p>
          <a:p>
            <a:pPr marL="0" indent="0">
              <a:buNone/>
            </a:pPr>
            <a:r>
              <a:rPr lang="en-US" dirty="0" smtClean="0"/>
              <a:t>ÇY </a:t>
            </a:r>
            <a:r>
              <a:rPr lang="en-US" dirty="0" err="1"/>
              <a:t>alanına</a:t>
            </a:r>
            <a:r>
              <a:rPr lang="en-US" dirty="0"/>
              <a:t> </a:t>
            </a:r>
            <a:r>
              <a:rPr lang="en-US" dirty="0" err="1"/>
              <a:t>giren</a:t>
            </a:r>
            <a:r>
              <a:rPr lang="en-US" dirty="0"/>
              <a:t> </a:t>
            </a:r>
            <a:r>
              <a:rPr lang="en-US" dirty="0" err="1"/>
              <a:t>tehlikelerin</a:t>
            </a:r>
            <a:r>
              <a:rPr lang="en-US" dirty="0"/>
              <a:t> </a:t>
            </a:r>
            <a:r>
              <a:rPr lang="en-US" dirty="0" err="1"/>
              <a:t>önceliği</a:t>
            </a:r>
            <a:r>
              <a:rPr lang="en-US" dirty="0"/>
              <a:t> </a:t>
            </a:r>
            <a:r>
              <a:rPr lang="en-US" dirty="0" err="1"/>
              <a:t>birinci</a:t>
            </a:r>
            <a:r>
              <a:rPr lang="en-US" dirty="0"/>
              <a:t> </a:t>
            </a:r>
            <a:r>
              <a:rPr lang="en-US" dirty="0" err="1"/>
              <a:t>sıradadır</a:t>
            </a:r>
            <a:r>
              <a:rPr lang="en-US" dirty="0"/>
              <a:t>. </a:t>
            </a:r>
            <a:endParaRPr lang="tr-TR" dirty="0" smtClean="0"/>
          </a:p>
          <a:p>
            <a:pPr marL="0" indent="0">
              <a:buNone/>
            </a:pPr>
            <a:r>
              <a:rPr lang="en-US" dirty="0" err="1" smtClean="0"/>
              <a:t>Sonraki</a:t>
            </a:r>
            <a:r>
              <a:rPr lang="en-US" dirty="0" smtClean="0"/>
              <a:t> </a:t>
            </a:r>
            <a:r>
              <a:rPr lang="en-US" dirty="0" err="1"/>
              <a:t>sırayı</a:t>
            </a:r>
            <a:r>
              <a:rPr lang="en-US" dirty="0"/>
              <a:t> </a:t>
            </a:r>
            <a:r>
              <a:rPr lang="en-US" dirty="0" err="1"/>
              <a:t>Y’ler</a:t>
            </a:r>
            <a:r>
              <a:rPr lang="en-US" dirty="0"/>
              <a:t>, </a:t>
            </a:r>
            <a:endParaRPr lang="tr-TR" dirty="0" smtClean="0"/>
          </a:p>
          <a:p>
            <a:pPr marL="0" indent="0">
              <a:buNone/>
            </a:pPr>
            <a:r>
              <a:rPr lang="en-US" dirty="0" err="1" smtClean="0"/>
              <a:t>O’lar</a:t>
            </a:r>
            <a:r>
              <a:rPr lang="en-US" dirty="0" smtClean="0"/>
              <a:t> </a:t>
            </a:r>
            <a:r>
              <a:rPr lang="en-US" dirty="0" err="1"/>
              <a:t>ve</a:t>
            </a:r>
            <a:r>
              <a:rPr lang="en-US" dirty="0"/>
              <a:t> </a:t>
            </a:r>
            <a:endParaRPr lang="tr-TR" dirty="0" smtClean="0"/>
          </a:p>
          <a:p>
            <a:pPr marL="0" indent="0">
              <a:buNone/>
            </a:pPr>
            <a:r>
              <a:rPr lang="en-US" dirty="0" err="1" smtClean="0"/>
              <a:t>A’lar</a:t>
            </a:r>
            <a:r>
              <a:rPr lang="en-US" dirty="0" smtClean="0"/>
              <a:t> </a:t>
            </a:r>
            <a:r>
              <a:rPr lang="en-US" dirty="0" err="1"/>
              <a:t>izlemektedir</a:t>
            </a:r>
            <a:r>
              <a:rPr lang="en-US" dirty="0"/>
              <a:t>. Bu </a:t>
            </a:r>
            <a:r>
              <a:rPr lang="en-US" dirty="0" err="1"/>
              <a:t>metoda</a:t>
            </a:r>
            <a:r>
              <a:rPr lang="en-US" dirty="0"/>
              <a:t> </a:t>
            </a:r>
            <a:r>
              <a:rPr lang="en-US" dirty="0" err="1"/>
              <a:t>göre</a:t>
            </a:r>
            <a:r>
              <a:rPr lang="en-US" dirty="0"/>
              <a:t> risk </a:t>
            </a:r>
            <a:r>
              <a:rPr lang="en-US" dirty="0" err="1"/>
              <a:t>değerlendirmesi</a:t>
            </a:r>
            <a:r>
              <a:rPr lang="en-US" dirty="0"/>
              <a:t> </a:t>
            </a:r>
            <a:r>
              <a:rPr lang="en-US" dirty="0" err="1"/>
              <a:t>tamamlanmış</a:t>
            </a:r>
            <a:r>
              <a:rPr lang="en-US" dirty="0"/>
              <a:t> </a:t>
            </a:r>
            <a:r>
              <a:rPr lang="en-US" dirty="0" err="1"/>
              <a:t>olur</a:t>
            </a:r>
            <a:r>
              <a:rPr lang="en-US" dirty="0"/>
              <a:t>. </a:t>
            </a:r>
          </a:p>
        </p:txBody>
      </p:sp>
    </p:spTree>
    <p:extLst>
      <p:ext uri="{BB962C8B-B14F-4D97-AF65-F5344CB8AC3E}">
        <p14:creationId xmlns:p14="http://schemas.microsoft.com/office/powerpoint/2010/main" val="136172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179512" y="116632"/>
            <a:ext cx="8424936" cy="6357320"/>
          </a:xfrm>
        </p:spPr>
        <p:txBody>
          <a:bodyPr>
            <a:normAutofit fontScale="55000" lnSpcReduction="20000"/>
          </a:bodyPr>
          <a:lstStyle/>
          <a:p>
            <a:pPr marL="0" indent="0">
              <a:lnSpc>
                <a:spcPct val="170000"/>
              </a:lnSpc>
              <a:buNone/>
            </a:pPr>
            <a:r>
              <a:rPr lang="tr-TR" dirty="0"/>
              <a:t>Otomotiv üretim hattı için yapılan bir ön tehlike analizi gösterilmektedir. Her tehlike, potansiyel sonuçlar, olası nedenler ve bu tehlikelerle başa çıkma stratejileri içermektedir. Ön tehlike analizi, bir organizasyonun potansiyel riskleri belirleyerek uygun kontrolleri ve önlemleri almasına yardımcı olarak güvenlik ve iş sürekliliğini artırabilir.</a:t>
            </a:r>
          </a:p>
          <a:p>
            <a:pPr marL="0" indent="0">
              <a:buNone/>
            </a:pPr>
            <a:endParaRPr lang="tr-TR" dirty="0" smtClean="0"/>
          </a:p>
          <a:p>
            <a:pPr marL="0" indent="0">
              <a:buNone/>
            </a:pPr>
            <a:r>
              <a:rPr lang="tr-TR" b="1" dirty="0" smtClean="0"/>
              <a:t>Tehlike</a:t>
            </a:r>
            <a:r>
              <a:rPr lang="tr-TR" b="1" dirty="0"/>
              <a:t>: Makine Arızaları</a:t>
            </a:r>
          </a:p>
          <a:p>
            <a:pPr marL="0" indent="0">
              <a:buNone/>
            </a:pPr>
            <a:r>
              <a:rPr lang="tr-TR" dirty="0" smtClean="0"/>
              <a:t>Potansiyel </a:t>
            </a:r>
            <a:r>
              <a:rPr lang="tr-TR" dirty="0"/>
              <a:t>Sonuçlar: Üretim hattındaki bir makinenin arızası durumunda üretim durabilir, işçi güvenliği riske girebilir.</a:t>
            </a:r>
          </a:p>
          <a:p>
            <a:pPr marL="0" indent="0">
              <a:buNone/>
            </a:pPr>
            <a:r>
              <a:rPr lang="tr-TR" dirty="0"/>
              <a:t>Olası Nedenler: Yetersiz bakım, aşınmış parçalar, yazılım sorunları.</a:t>
            </a:r>
          </a:p>
          <a:p>
            <a:pPr marL="0" indent="0">
              <a:buNone/>
            </a:pPr>
            <a:r>
              <a:rPr lang="tr-TR" dirty="0"/>
              <a:t>Kontroller ve Önlemler: Düzenli bakım programları, otomatik hata algılama sistemleri, personel eğitimi.</a:t>
            </a:r>
          </a:p>
          <a:p>
            <a:pPr marL="0" indent="0">
              <a:buNone/>
            </a:pPr>
            <a:endParaRPr lang="tr-TR" dirty="0" smtClean="0"/>
          </a:p>
          <a:p>
            <a:pPr marL="0" indent="0">
              <a:buNone/>
            </a:pPr>
            <a:r>
              <a:rPr lang="tr-TR" b="1" dirty="0" smtClean="0"/>
              <a:t>Tehlike</a:t>
            </a:r>
            <a:r>
              <a:rPr lang="tr-TR" b="1" dirty="0"/>
              <a:t>: Kimyasal Malzeme Kullanımı</a:t>
            </a:r>
          </a:p>
          <a:p>
            <a:pPr marL="0" indent="0">
              <a:buNone/>
            </a:pPr>
            <a:r>
              <a:rPr lang="tr-TR" dirty="0" smtClean="0"/>
              <a:t>Potansiyel </a:t>
            </a:r>
            <a:r>
              <a:rPr lang="tr-TR" dirty="0"/>
              <a:t>Sonuçlar: Yanlış kimyasal kullanımı, zehirli gaz salınımı, çalışan sağlığı tehlikeye girebilir.</a:t>
            </a:r>
          </a:p>
          <a:p>
            <a:pPr marL="0" indent="0">
              <a:buNone/>
            </a:pPr>
            <a:r>
              <a:rPr lang="tr-TR" dirty="0"/>
              <a:t>Olası Nedenler: İşçi hataları, yanlış etiketleme, eksik eğitim.</a:t>
            </a:r>
          </a:p>
          <a:p>
            <a:pPr marL="0" indent="0">
              <a:buNone/>
            </a:pPr>
            <a:r>
              <a:rPr lang="tr-TR" dirty="0"/>
              <a:t>Kontroller ve Önlemler: Doğru etiketleme, güvenlik eğitimleri, kimyasal depolama protokolleri.</a:t>
            </a:r>
          </a:p>
          <a:p>
            <a:pPr marL="0" indent="0">
              <a:buNone/>
            </a:pPr>
            <a:endParaRPr lang="tr-TR" dirty="0" smtClean="0"/>
          </a:p>
          <a:p>
            <a:pPr marL="0" indent="0">
              <a:buNone/>
            </a:pPr>
            <a:r>
              <a:rPr lang="tr-TR" b="1" dirty="0" smtClean="0"/>
              <a:t>Tehlike</a:t>
            </a:r>
            <a:r>
              <a:rPr lang="tr-TR" b="1" dirty="0"/>
              <a:t>: Elektrik Kesintileri</a:t>
            </a:r>
          </a:p>
          <a:p>
            <a:pPr marL="0" indent="0">
              <a:buNone/>
            </a:pPr>
            <a:r>
              <a:rPr lang="tr-TR" dirty="0"/>
              <a:t>Potansiyel </a:t>
            </a:r>
            <a:r>
              <a:rPr lang="tr-TR" dirty="0" smtClean="0"/>
              <a:t>Sonuçlar</a:t>
            </a:r>
            <a:r>
              <a:rPr lang="tr-TR" dirty="0"/>
              <a:t>: Elektrik kesintileri, üretim kayıplarına ve güvenlik sorunlarına neden olabilir.</a:t>
            </a:r>
          </a:p>
          <a:p>
            <a:pPr marL="0" indent="0">
              <a:buNone/>
            </a:pPr>
            <a:r>
              <a:rPr lang="tr-TR" dirty="0"/>
              <a:t>Olası Nedenler: Şebeke kesintileri, ekipman arızaları.</a:t>
            </a:r>
          </a:p>
          <a:p>
            <a:pPr marL="0" indent="0">
              <a:buNone/>
            </a:pPr>
            <a:r>
              <a:rPr lang="tr-TR" dirty="0"/>
              <a:t>Kontroller ve Önlemler: Güç yedekleme sistemleri, düzenli bakım, acil durum planları.</a:t>
            </a:r>
          </a:p>
          <a:p>
            <a:pPr marL="0" indent="0">
              <a:buNone/>
            </a:pPr>
            <a:endParaRPr lang="tr-TR" dirty="0" smtClean="0"/>
          </a:p>
          <a:p>
            <a:pPr marL="0" indent="0">
              <a:buNone/>
            </a:pPr>
            <a:r>
              <a:rPr lang="tr-TR" b="1" dirty="0" smtClean="0"/>
              <a:t>Tehlike</a:t>
            </a:r>
            <a:r>
              <a:rPr lang="tr-TR" b="1" dirty="0"/>
              <a:t>: İnsan Hataları</a:t>
            </a:r>
          </a:p>
          <a:p>
            <a:pPr marL="0" indent="0">
              <a:buNone/>
            </a:pPr>
            <a:r>
              <a:rPr lang="tr-TR" dirty="0" smtClean="0"/>
              <a:t>Potansiyel </a:t>
            </a:r>
            <a:r>
              <a:rPr lang="tr-TR" dirty="0"/>
              <a:t>Sonuçlar: İnsan hataları, üretim hattında hatalara, güvenlik sorunlarına ve ürün kalitesinde düşüşlere yol açabilir.</a:t>
            </a:r>
          </a:p>
          <a:p>
            <a:pPr marL="0" indent="0">
              <a:buNone/>
            </a:pPr>
            <a:r>
              <a:rPr lang="tr-TR" dirty="0"/>
              <a:t>Olası Nedenler: Eğitim eksikliği, dikkatsizlik, karmaşık iş süreçleri.</a:t>
            </a:r>
          </a:p>
          <a:p>
            <a:pPr marL="0" indent="0">
              <a:buNone/>
            </a:pPr>
            <a:r>
              <a:rPr lang="tr-TR" dirty="0"/>
              <a:t>Kontroller ve Önlemler: Sürekli eğitim programları, hata düzeltme protokolleri, kullanıcı dostu ara yüzler.</a:t>
            </a: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p:txBody>
      </p:sp>
    </p:spTree>
    <p:extLst>
      <p:ext uri="{BB962C8B-B14F-4D97-AF65-F5344CB8AC3E}">
        <p14:creationId xmlns:p14="http://schemas.microsoft.com/office/powerpoint/2010/main" val="390810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8686800" cy="6357320"/>
          </a:xfrm>
        </p:spPr>
        <p:txBody>
          <a:bodyPr>
            <a:normAutofit/>
          </a:bodyPr>
          <a:lstStyle/>
          <a:p>
            <a:pPr marL="0" indent="0">
              <a:buNone/>
            </a:pPr>
            <a:r>
              <a:rPr lang="tr-TR" sz="1800" b="1" dirty="0" smtClean="0"/>
              <a:t>İŞ GÜVENLİK ANALİZİ (JSA)</a:t>
            </a:r>
          </a:p>
          <a:p>
            <a:r>
              <a:rPr lang="en-US" sz="1800" dirty="0" err="1"/>
              <a:t>İş</a:t>
            </a:r>
            <a:r>
              <a:rPr lang="en-US" sz="1800" dirty="0"/>
              <a:t> </a:t>
            </a:r>
            <a:r>
              <a:rPr lang="en-US" sz="1800" dirty="0" err="1"/>
              <a:t>güvenlik</a:t>
            </a:r>
            <a:r>
              <a:rPr lang="en-US" sz="1800" dirty="0"/>
              <a:t> </a:t>
            </a:r>
            <a:r>
              <a:rPr lang="en-US" sz="1800" dirty="0" err="1"/>
              <a:t>analizi</a:t>
            </a:r>
            <a:r>
              <a:rPr lang="en-US" sz="1800" dirty="0"/>
              <a:t>, </a:t>
            </a:r>
            <a:r>
              <a:rPr lang="en-US" sz="1800" b="1" dirty="0" err="1"/>
              <a:t>kişi</a:t>
            </a:r>
            <a:r>
              <a:rPr lang="en-US" sz="1800" b="1" dirty="0"/>
              <a:t> </a:t>
            </a:r>
            <a:r>
              <a:rPr lang="en-US" sz="1800" b="1" dirty="0" err="1"/>
              <a:t>veya</a:t>
            </a:r>
            <a:r>
              <a:rPr lang="en-US" sz="1800" b="1" dirty="0"/>
              <a:t> </a:t>
            </a:r>
            <a:r>
              <a:rPr lang="en-US" sz="1800" b="1" dirty="0" err="1"/>
              <a:t>gruplar</a:t>
            </a:r>
            <a:r>
              <a:rPr lang="en-US" sz="1800" b="1" dirty="0"/>
              <a:t> </a:t>
            </a:r>
            <a:r>
              <a:rPr lang="en-US" sz="1800" b="1" dirty="0" err="1"/>
              <a:t>tarafından</a:t>
            </a:r>
            <a:r>
              <a:rPr lang="en-US" sz="1800" b="1" dirty="0"/>
              <a:t> </a:t>
            </a:r>
            <a:r>
              <a:rPr lang="en-US" sz="1800" b="1" dirty="0" err="1"/>
              <a:t>gerçekleştirilmektedir</a:t>
            </a:r>
            <a:r>
              <a:rPr lang="en-US" sz="1800" b="1" dirty="0"/>
              <a:t>. </a:t>
            </a:r>
            <a:endParaRPr lang="tr-TR" sz="1800" b="1" dirty="0" smtClean="0"/>
          </a:p>
          <a:p>
            <a:pPr marL="0" indent="0">
              <a:buNone/>
            </a:pPr>
            <a:endParaRPr lang="tr-TR" sz="1800" b="1" dirty="0" smtClean="0"/>
          </a:p>
          <a:p>
            <a:pPr marL="0" indent="0">
              <a:buNone/>
            </a:pPr>
            <a:r>
              <a:rPr lang="tr-TR" sz="1800" b="1" i="1" dirty="0" smtClean="0"/>
              <a:t>İşletme ya da fabrikada işler ve görevler iyi tanımlanmışsa bu yöntem uygundur. </a:t>
            </a:r>
          </a:p>
          <a:p>
            <a:pPr marL="0" indent="0">
              <a:buNone/>
            </a:pPr>
            <a:endParaRPr lang="tr-TR" sz="1800" b="1" i="1" dirty="0"/>
          </a:p>
          <a:p>
            <a:pPr marL="0" indent="0">
              <a:buNone/>
            </a:pPr>
            <a:r>
              <a:rPr lang="en-US" sz="1800" i="1" dirty="0" err="1" smtClean="0"/>
              <a:t>İşi</a:t>
            </a:r>
            <a:r>
              <a:rPr lang="en-US" sz="1800" i="1" dirty="0" smtClean="0"/>
              <a:t> </a:t>
            </a:r>
            <a:r>
              <a:rPr lang="en-US" sz="1800" i="1" dirty="0" err="1"/>
              <a:t>küçük</a:t>
            </a:r>
            <a:r>
              <a:rPr lang="en-US" sz="1800" i="1" dirty="0"/>
              <a:t> </a:t>
            </a:r>
            <a:r>
              <a:rPr lang="en-US" sz="1800" i="1" dirty="0" err="1"/>
              <a:t>parçalara</a:t>
            </a:r>
            <a:r>
              <a:rPr lang="en-US" sz="1800" i="1" dirty="0"/>
              <a:t> </a:t>
            </a:r>
            <a:r>
              <a:rPr lang="en-US" sz="1800" i="1" dirty="0" err="1"/>
              <a:t>ayırarak</a:t>
            </a:r>
            <a:r>
              <a:rPr lang="en-US" sz="1800" i="1" dirty="0"/>
              <a:t> </a:t>
            </a:r>
            <a:r>
              <a:rPr lang="en-US" sz="1800" i="1" dirty="0" err="1"/>
              <a:t>potansiyel</a:t>
            </a:r>
            <a:r>
              <a:rPr lang="en-US" sz="1800" i="1" dirty="0"/>
              <a:t> </a:t>
            </a:r>
            <a:r>
              <a:rPr lang="en-US" sz="1800" i="1" dirty="0" err="1"/>
              <a:t>tehlikeleri</a:t>
            </a:r>
            <a:r>
              <a:rPr lang="en-US" sz="1800" i="1" dirty="0"/>
              <a:t> </a:t>
            </a:r>
            <a:r>
              <a:rPr lang="en-US" sz="1800" i="1" dirty="0" err="1"/>
              <a:t>ve</a:t>
            </a:r>
            <a:r>
              <a:rPr lang="en-US" sz="1800" i="1" dirty="0"/>
              <a:t> </a:t>
            </a:r>
            <a:r>
              <a:rPr lang="en-US" sz="1800" i="1" dirty="0" err="1"/>
              <a:t>alınacak</a:t>
            </a:r>
            <a:r>
              <a:rPr lang="en-US" sz="1800" i="1" dirty="0"/>
              <a:t> </a:t>
            </a:r>
            <a:r>
              <a:rPr lang="en-US" sz="1800" i="1" dirty="0" err="1"/>
              <a:t>önlemleri</a:t>
            </a:r>
            <a:r>
              <a:rPr lang="en-US" sz="1800" i="1" dirty="0"/>
              <a:t> </a:t>
            </a:r>
            <a:r>
              <a:rPr lang="en-US" sz="1800" i="1" dirty="0" err="1"/>
              <a:t>belirlemektedir</a:t>
            </a:r>
            <a:r>
              <a:rPr lang="en-US" sz="1800" i="1" dirty="0"/>
              <a:t>. </a:t>
            </a:r>
            <a:endParaRPr lang="tr-TR" sz="1800" i="1" dirty="0" smtClean="0"/>
          </a:p>
          <a:p>
            <a:pPr marL="0" indent="0">
              <a:buNone/>
            </a:pPr>
            <a:r>
              <a:rPr lang="en-US" sz="1800" dirty="0" err="1" smtClean="0"/>
              <a:t>Temel</a:t>
            </a:r>
            <a:r>
              <a:rPr lang="en-US" sz="1800" dirty="0" smtClean="0"/>
              <a:t> </a:t>
            </a:r>
            <a:r>
              <a:rPr lang="en-US" sz="1800" dirty="0" err="1"/>
              <a:t>olarak</a:t>
            </a:r>
            <a:r>
              <a:rPr lang="en-US" sz="1800" dirty="0"/>
              <a:t> </a:t>
            </a:r>
            <a:r>
              <a:rPr lang="en-US" sz="1800" dirty="0" err="1"/>
              <a:t>iş</a:t>
            </a:r>
            <a:r>
              <a:rPr lang="en-US" sz="1800" dirty="0"/>
              <a:t> </a:t>
            </a:r>
            <a:r>
              <a:rPr lang="en-US" sz="1800" dirty="0" err="1"/>
              <a:t>görevleri</a:t>
            </a:r>
            <a:r>
              <a:rPr lang="en-US" sz="1800" dirty="0"/>
              <a:t> </a:t>
            </a:r>
            <a:r>
              <a:rPr lang="en-US" sz="1800" dirty="0" err="1"/>
              <a:t>üzerinde</a:t>
            </a:r>
            <a:r>
              <a:rPr lang="en-US" sz="1800" dirty="0"/>
              <a:t> </a:t>
            </a:r>
            <a:r>
              <a:rPr lang="en-US" sz="1800" dirty="0" err="1"/>
              <a:t>yoğunlaşır</a:t>
            </a:r>
            <a:r>
              <a:rPr lang="en-US" sz="1800" dirty="0"/>
              <a:t>. Bu </a:t>
            </a:r>
            <a:r>
              <a:rPr lang="en-US" sz="1800" dirty="0" err="1"/>
              <a:t>analiz</a:t>
            </a:r>
            <a:r>
              <a:rPr lang="en-US" sz="1800" dirty="0"/>
              <a:t>, </a:t>
            </a:r>
            <a:r>
              <a:rPr lang="en-US" sz="1800" dirty="0" err="1"/>
              <a:t>belirlenen</a:t>
            </a:r>
            <a:r>
              <a:rPr lang="en-US" sz="1800" dirty="0"/>
              <a:t> </a:t>
            </a:r>
            <a:r>
              <a:rPr lang="en-US" sz="1800" dirty="0" err="1"/>
              <a:t>işlerden</a:t>
            </a:r>
            <a:r>
              <a:rPr lang="en-US" sz="1800" dirty="0"/>
              <a:t> </a:t>
            </a:r>
            <a:r>
              <a:rPr lang="en-US" sz="1800" dirty="0" err="1"/>
              <a:t>doğabilecek</a:t>
            </a:r>
            <a:r>
              <a:rPr lang="en-US" sz="1800" dirty="0"/>
              <a:t> </a:t>
            </a:r>
            <a:r>
              <a:rPr lang="en-US" sz="1800" dirty="0" err="1"/>
              <a:t>tehlikeleri</a:t>
            </a:r>
            <a:r>
              <a:rPr lang="en-US" sz="1800" dirty="0"/>
              <a:t> </a:t>
            </a:r>
            <a:r>
              <a:rPr lang="en-US" sz="1800" dirty="0" err="1"/>
              <a:t>inceler</a:t>
            </a:r>
            <a:r>
              <a:rPr lang="en-US" sz="1800" dirty="0"/>
              <a:t>. </a:t>
            </a:r>
            <a:endParaRPr lang="tr-TR" sz="1800" dirty="0"/>
          </a:p>
          <a:p>
            <a:pPr marL="0" indent="0">
              <a:buNone/>
            </a:pPr>
            <a:r>
              <a:rPr lang="en-US" sz="1800" dirty="0" err="1" smtClean="0"/>
              <a:t>İş</a:t>
            </a:r>
            <a:r>
              <a:rPr lang="en-US" sz="1800" dirty="0" smtClean="0"/>
              <a:t> </a:t>
            </a:r>
            <a:r>
              <a:rPr lang="en-US" sz="1800" dirty="0" err="1"/>
              <a:t>Güvenlik</a:t>
            </a:r>
            <a:r>
              <a:rPr lang="en-US" sz="1800" dirty="0"/>
              <a:t> </a:t>
            </a:r>
            <a:r>
              <a:rPr lang="en-US" sz="1800" dirty="0" err="1"/>
              <a:t>Analizi</a:t>
            </a:r>
            <a:r>
              <a:rPr lang="en-US" sz="1800" dirty="0"/>
              <a:t> </a:t>
            </a:r>
            <a:r>
              <a:rPr lang="en-US" sz="1800" dirty="0" err="1"/>
              <a:t>dört</a:t>
            </a:r>
            <a:r>
              <a:rPr lang="en-US" sz="1800" dirty="0"/>
              <a:t> </a:t>
            </a:r>
            <a:r>
              <a:rPr lang="en-US" sz="1800" dirty="0" err="1"/>
              <a:t>aşamadan</a:t>
            </a:r>
            <a:r>
              <a:rPr lang="en-US" sz="1800" dirty="0"/>
              <a:t> </a:t>
            </a:r>
            <a:r>
              <a:rPr lang="en-US" sz="1800" dirty="0" err="1"/>
              <a:t>oluşur</a:t>
            </a:r>
            <a:r>
              <a:rPr lang="en-US" sz="1800" dirty="0"/>
              <a:t>: </a:t>
            </a:r>
          </a:p>
          <a:p>
            <a:r>
              <a:rPr lang="en-US" sz="1800" dirty="0"/>
              <a:t> </a:t>
            </a:r>
            <a:r>
              <a:rPr lang="en-US" sz="1800" dirty="0" err="1"/>
              <a:t>Mevcut</a:t>
            </a:r>
            <a:r>
              <a:rPr lang="en-US" sz="1800" dirty="0"/>
              <a:t> durum </a:t>
            </a:r>
            <a:r>
              <a:rPr lang="en-US" sz="1800" dirty="0" err="1"/>
              <a:t>incelenmesi</a:t>
            </a:r>
            <a:r>
              <a:rPr lang="en-US" sz="1800" dirty="0"/>
              <a:t> </a:t>
            </a:r>
          </a:p>
          <a:p>
            <a:r>
              <a:rPr lang="en-US" sz="1800" dirty="0"/>
              <a:t> </a:t>
            </a:r>
            <a:r>
              <a:rPr lang="en-US" sz="1800" dirty="0" err="1"/>
              <a:t>Görev</a:t>
            </a:r>
            <a:r>
              <a:rPr lang="en-US" sz="1800" dirty="0"/>
              <a:t> </a:t>
            </a:r>
            <a:r>
              <a:rPr lang="en-US" sz="1800" dirty="0" err="1"/>
              <a:t>tehlikelerinin</a:t>
            </a:r>
            <a:r>
              <a:rPr lang="en-US" sz="1800" dirty="0"/>
              <a:t> </a:t>
            </a:r>
            <a:r>
              <a:rPr lang="en-US" sz="1800" dirty="0" err="1"/>
              <a:t>tanımlanması</a:t>
            </a:r>
            <a:r>
              <a:rPr lang="en-US" sz="1800" dirty="0"/>
              <a:t> </a:t>
            </a:r>
          </a:p>
          <a:p>
            <a:r>
              <a:rPr lang="en-US" sz="1800" dirty="0"/>
              <a:t> </a:t>
            </a:r>
            <a:r>
              <a:rPr lang="en-US" sz="1800" dirty="0" err="1"/>
              <a:t>Tehlikelere</a:t>
            </a:r>
            <a:r>
              <a:rPr lang="en-US" sz="1800" dirty="0"/>
              <a:t> </a:t>
            </a:r>
            <a:r>
              <a:rPr lang="en-US" sz="1800" dirty="0" err="1"/>
              <a:t>değer</a:t>
            </a:r>
            <a:r>
              <a:rPr lang="en-US" sz="1800" dirty="0"/>
              <a:t> </a:t>
            </a:r>
            <a:r>
              <a:rPr lang="en-US" sz="1800" dirty="0" err="1"/>
              <a:t>biçilmesi</a:t>
            </a:r>
            <a:r>
              <a:rPr lang="en-US" sz="1800" dirty="0"/>
              <a:t> </a:t>
            </a:r>
          </a:p>
          <a:p>
            <a:r>
              <a:rPr lang="en-US" sz="1800" dirty="0"/>
              <a:t> </a:t>
            </a:r>
            <a:r>
              <a:rPr lang="en-US" sz="1800" dirty="0" err="1"/>
              <a:t>Analiz</a:t>
            </a:r>
            <a:r>
              <a:rPr lang="en-US" sz="1800" dirty="0"/>
              <a:t> </a:t>
            </a:r>
          </a:p>
          <a:p>
            <a:endParaRPr lang="en-US" dirty="0"/>
          </a:p>
          <a:p>
            <a:pPr marL="0" indent="0">
              <a:buNone/>
            </a:pPr>
            <a:endParaRPr lang="en-US" dirty="0"/>
          </a:p>
        </p:txBody>
      </p:sp>
    </p:spTree>
    <p:extLst>
      <p:ext uri="{BB962C8B-B14F-4D97-AF65-F5344CB8AC3E}">
        <p14:creationId xmlns:p14="http://schemas.microsoft.com/office/powerpoint/2010/main" val="2970776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188640"/>
            <a:ext cx="8352928" cy="6336704"/>
          </a:xfrm>
        </p:spPr>
        <p:txBody>
          <a:bodyPr>
            <a:normAutofit lnSpcReduction="10000"/>
          </a:bodyPr>
          <a:lstStyle/>
          <a:p>
            <a:pPr marL="0" indent="0">
              <a:buNone/>
            </a:pPr>
            <a:r>
              <a:rPr lang="en-US" b="1" dirty="0">
                <a:solidFill>
                  <a:srgbClr val="FF0000"/>
                </a:solidFill>
              </a:rPr>
              <a:t>Risk </a:t>
            </a:r>
            <a:r>
              <a:rPr lang="en-US" b="1" dirty="0" err="1">
                <a:solidFill>
                  <a:srgbClr val="FF0000"/>
                </a:solidFill>
              </a:rPr>
              <a:t>değerlendirmesi</a:t>
            </a:r>
            <a:r>
              <a:rPr lang="en-US" b="1" dirty="0">
                <a:solidFill>
                  <a:srgbClr val="FF0000"/>
                </a:solidFill>
              </a:rPr>
              <a:t> </a:t>
            </a:r>
            <a:r>
              <a:rPr lang="en-US" b="1" dirty="0" err="1">
                <a:solidFill>
                  <a:srgbClr val="FF0000"/>
                </a:solidFill>
              </a:rPr>
              <a:t>yapılacak</a:t>
            </a:r>
            <a:r>
              <a:rPr lang="en-US" b="1" dirty="0">
                <a:solidFill>
                  <a:srgbClr val="FF0000"/>
                </a:solidFill>
              </a:rPr>
              <a:t> </a:t>
            </a:r>
            <a:r>
              <a:rPr lang="en-US" b="1" dirty="0" err="1">
                <a:solidFill>
                  <a:srgbClr val="FF0000"/>
                </a:solidFill>
              </a:rPr>
              <a:t>işi</a:t>
            </a:r>
            <a:r>
              <a:rPr lang="en-US" b="1" dirty="0">
                <a:solidFill>
                  <a:srgbClr val="FF0000"/>
                </a:solidFill>
              </a:rPr>
              <a:t> </a:t>
            </a:r>
            <a:r>
              <a:rPr lang="en-US" b="1" dirty="0" err="1">
                <a:solidFill>
                  <a:srgbClr val="FF0000"/>
                </a:solidFill>
              </a:rPr>
              <a:t>adımlarına</a:t>
            </a:r>
            <a:r>
              <a:rPr lang="en-US" b="1" dirty="0">
                <a:solidFill>
                  <a:srgbClr val="FF0000"/>
                </a:solidFill>
              </a:rPr>
              <a:t>/</a:t>
            </a:r>
            <a:r>
              <a:rPr lang="en-US" b="1" dirty="0" err="1">
                <a:solidFill>
                  <a:srgbClr val="FF0000"/>
                </a:solidFill>
              </a:rPr>
              <a:t>parçalarına</a:t>
            </a:r>
            <a:r>
              <a:rPr lang="en-US" b="1" dirty="0">
                <a:solidFill>
                  <a:srgbClr val="FF0000"/>
                </a:solidFill>
              </a:rPr>
              <a:t> </a:t>
            </a:r>
            <a:r>
              <a:rPr lang="en-US" b="1" dirty="0" err="1">
                <a:solidFill>
                  <a:srgbClr val="FF0000"/>
                </a:solidFill>
              </a:rPr>
              <a:t>ayırmak</a:t>
            </a:r>
            <a:r>
              <a:rPr lang="en-US" b="1" dirty="0">
                <a:solidFill>
                  <a:srgbClr val="FF0000"/>
                </a:solidFill>
              </a:rPr>
              <a:t> </a:t>
            </a:r>
            <a:endParaRPr lang="tr-TR" b="1" dirty="0" smtClean="0">
              <a:solidFill>
                <a:srgbClr val="FF0000"/>
              </a:solidFill>
            </a:endParaRPr>
          </a:p>
          <a:p>
            <a:pPr marL="0" indent="0">
              <a:buNone/>
            </a:pPr>
            <a:r>
              <a:rPr lang="en-US" b="1" dirty="0" err="1" smtClean="0">
                <a:solidFill>
                  <a:srgbClr val="FF0000"/>
                </a:solidFill>
              </a:rPr>
              <a:t>bu</a:t>
            </a:r>
            <a:r>
              <a:rPr lang="en-US" b="1" dirty="0" smtClean="0">
                <a:solidFill>
                  <a:srgbClr val="FF0000"/>
                </a:solidFill>
              </a:rPr>
              <a:t> </a:t>
            </a:r>
            <a:r>
              <a:rPr lang="en-US" b="1" dirty="0" err="1">
                <a:solidFill>
                  <a:srgbClr val="FF0000"/>
                </a:solidFill>
              </a:rPr>
              <a:t>metodun</a:t>
            </a:r>
            <a:r>
              <a:rPr lang="en-US" b="1" dirty="0">
                <a:solidFill>
                  <a:srgbClr val="FF0000"/>
                </a:solidFill>
              </a:rPr>
              <a:t> </a:t>
            </a:r>
            <a:r>
              <a:rPr lang="en-US" b="1" dirty="0" err="1">
                <a:solidFill>
                  <a:srgbClr val="FF0000"/>
                </a:solidFill>
              </a:rPr>
              <a:t>temel</a:t>
            </a:r>
            <a:r>
              <a:rPr lang="en-US" b="1" dirty="0">
                <a:solidFill>
                  <a:srgbClr val="FF0000"/>
                </a:solidFill>
              </a:rPr>
              <a:t> </a:t>
            </a:r>
            <a:r>
              <a:rPr lang="en-US" b="1" dirty="0" err="1">
                <a:solidFill>
                  <a:srgbClr val="FF0000"/>
                </a:solidFill>
              </a:rPr>
              <a:t>taşıdır</a:t>
            </a:r>
            <a:r>
              <a:rPr lang="en-US" b="1" dirty="0">
                <a:solidFill>
                  <a:srgbClr val="FF0000"/>
                </a:solidFill>
              </a:rPr>
              <a:t>. </a:t>
            </a:r>
            <a:endParaRPr lang="tr-TR" b="1" dirty="0" smtClean="0">
              <a:solidFill>
                <a:srgbClr val="FF0000"/>
              </a:solidFill>
            </a:endParaRPr>
          </a:p>
          <a:p>
            <a:pPr marL="0" indent="0">
              <a:buNone/>
            </a:pPr>
            <a:endParaRPr lang="tr-TR" dirty="0">
              <a:solidFill>
                <a:srgbClr val="FF0000"/>
              </a:solidFill>
            </a:endParaRPr>
          </a:p>
          <a:p>
            <a:pPr marL="0" indent="0">
              <a:buNone/>
            </a:pPr>
            <a:r>
              <a:rPr lang="en-US" dirty="0" err="1" smtClean="0"/>
              <a:t>İşi</a:t>
            </a:r>
            <a:r>
              <a:rPr lang="en-US" dirty="0" smtClean="0"/>
              <a:t> </a:t>
            </a:r>
            <a:r>
              <a:rPr lang="en-US" dirty="0" err="1"/>
              <a:t>icra</a:t>
            </a:r>
            <a:r>
              <a:rPr lang="en-US" dirty="0"/>
              <a:t> </a:t>
            </a:r>
            <a:r>
              <a:rPr lang="en-US" dirty="0" err="1"/>
              <a:t>edenlerin</a:t>
            </a:r>
            <a:r>
              <a:rPr lang="en-US" dirty="0"/>
              <a:t> </a:t>
            </a:r>
            <a:r>
              <a:rPr lang="en-US" dirty="0" err="1"/>
              <a:t>analiz</a:t>
            </a:r>
            <a:r>
              <a:rPr lang="en-US" dirty="0"/>
              <a:t> </a:t>
            </a:r>
            <a:r>
              <a:rPr lang="en-US" dirty="0" err="1"/>
              <a:t>takımında</a:t>
            </a:r>
            <a:r>
              <a:rPr lang="en-US" dirty="0"/>
              <a:t> </a:t>
            </a:r>
            <a:r>
              <a:rPr lang="en-US" dirty="0" err="1"/>
              <a:t>bulunması</a:t>
            </a:r>
            <a:r>
              <a:rPr lang="en-US" dirty="0"/>
              <a:t> </a:t>
            </a:r>
            <a:r>
              <a:rPr lang="en-US" dirty="0" err="1"/>
              <a:t>çalışmanın</a:t>
            </a:r>
            <a:r>
              <a:rPr lang="en-US" dirty="0"/>
              <a:t> </a:t>
            </a:r>
            <a:r>
              <a:rPr lang="en-US" dirty="0" err="1"/>
              <a:t>sağlıklı</a:t>
            </a:r>
            <a:r>
              <a:rPr lang="en-US" dirty="0"/>
              <a:t> </a:t>
            </a:r>
            <a:r>
              <a:rPr lang="en-US" dirty="0" err="1"/>
              <a:t>sonuçlar</a:t>
            </a:r>
            <a:r>
              <a:rPr lang="en-US" dirty="0"/>
              <a:t> </a:t>
            </a:r>
            <a:r>
              <a:rPr lang="en-US" dirty="0" err="1"/>
              <a:t>vermesi</a:t>
            </a:r>
            <a:r>
              <a:rPr lang="en-US" dirty="0"/>
              <a:t> </a:t>
            </a:r>
            <a:r>
              <a:rPr lang="en-US" dirty="0" err="1"/>
              <a:t>açısından</a:t>
            </a:r>
            <a:r>
              <a:rPr lang="en-US" dirty="0"/>
              <a:t> </a:t>
            </a:r>
            <a:r>
              <a:rPr lang="en-US" dirty="0" err="1"/>
              <a:t>önemlidir</a:t>
            </a:r>
            <a:r>
              <a:rPr lang="en-US" dirty="0"/>
              <a:t>. </a:t>
            </a:r>
            <a:r>
              <a:rPr lang="en-US" dirty="0" err="1"/>
              <a:t>Çünkü</a:t>
            </a:r>
            <a:r>
              <a:rPr lang="en-US" dirty="0"/>
              <a:t> </a:t>
            </a:r>
            <a:r>
              <a:rPr lang="en-US" dirty="0" err="1"/>
              <a:t>yapılan</a:t>
            </a:r>
            <a:r>
              <a:rPr lang="en-US" dirty="0"/>
              <a:t> </a:t>
            </a:r>
            <a:r>
              <a:rPr lang="en-US" dirty="0" err="1"/>
              <a:t>işin</a:t>
            </a:r>
            <a:r>
              <a:rPr lang="en-US" dirty="0"/>
              <a:t>, o </a:t>
            </a:r>
            <a:r>
              <a:rPr lang="en-US" dirty="0" err="1"/>
              <a:t>işte</a:t>
            </a:r>
            <a:r>
              <a:rPr lang="en-US" dirty="0"/>
              <a:t> </a:t>
            </a:r>
            <a:r>
              <a:rPr lang="en-US" dirty="0" err="1"/>
              <a:t>çalışan</a:t>
            </a:r>
            <a:r>
              <a:rPr lang="en-US" dirty="0"/>
              <a:t> </a:t>
            </a:r>
            <a:r>
              <a:rPr lang="en-US" dirty="0" err="1"/>
              <a:t>kişinin</a:t>
            </a:r>
            <a:r>
              <a:rPr lang="en-US" dirty="0"/>
              <a:t> </a:t>
            </a:r>
            <a:r>
              <a:rPr lang="en-US" dirty="0" err="1"/>
              <a:t>sağlığını</a:t>
            </a:r>
            <a:r>
              <a:rPr lang="en-US" dirty="0"/>
              <a:t> </a:t>
            </a:r>
            <a:r>
              <a:rPr lang="en-US" dirty="0" err="1"/>
              <a:t>ve</a:t>
            </a:r>
            <a:r>
              <a:rPr lang="en-US" dirty="0"/>
              <a:t> </a:t>
            </a:r>
            <a:r>
              <a:rPr lang="en-US" dirty="0" err="1"/>
              <a:t>güvenliğini</a:t>
            </a:r>
            <a:r>
              <a:rPr lang="en-US" dirty="0"/>
              <a:t> </a:t>
            </a:r>
            <a:r>
              <a:rPr lang="en-US" dirty="0" err="1"/>
              <a:t>etkileyip</a:t>
            </a:r>
            <a:r>
              <a:rPr lang="en-US" dirty="0"/>
              <a:t> </a:t>
            </a:r>
            <a:r>
              <a:rPr lang="en-US" dirty="0" err="1"/>
              <a:t>etkilemediğinin</a:t>
            </a:r>
            <a:r>
              <a:rPr lang="en-US" dirty="0"/>
              <a:t> </a:t>
            </a:r>
            <a:r>
              <a:rPr lang="en-US" dirty="0" err="1"/>
              <a:t>doğru</a:t>
            </a:r>
            <a:r>
              <a:rPr lang="en-US" dirty="0"/>
              <a:t> </a:t>
            </a:r>
            <a:r>
              <a:rPr lang="en-US" dirty="0" err="1"/>
              <a:t>tespit</a:t>
            </a:r>
            <a:r>
              <a:rPr lang="en-US" dirty="0"/>
              <a:t> </a:t>
            </a:r>
            <a:r>
              <a:rPr lang="en-US" dirty="0" err="1"/>
              <a:t>edilmesi</a:t>
            </a:r>
            <a:r>
              <a:rPr lang="en-US" dirty="0"/>
              <a:t> </a:t>
            </a:r>
            <a:r>
              <a:rPr lang="en-US" dirty="0" err="1"/>
              <a:t>gerekmektedir</a:t>
            </a:r>
            <a:r>
              <a:rPr lang="en-US" dirty="0"/>
              <a:t>. </a:t>
            </a:r>
            <a:endParaRPr lang="tr-TR" dirty="0" smtClean="0"/>
          </a:p>
          <a:p>
            <a:pPr marL="0" indent="0">
              <a:buNone/>
            </a:pPr>
            <a:r>
              <a:rPr lang="en-US" dirty="0" err="1" smtClean="0"/>
              <a:t>İş</a:t>
            </a:r>
            <a:r>
              <a:rPr lang="en-US" dirty="0" smtClean="0"/>
              <a:t> </a:t>
            </a:r>
            <a:r>
              <a:rPr lang="en-US" dirty="0" err="1"/>
              <a:t>güvenlik</a:t>
            </a:r>
            <a:r>
              <a:rPr lang="en-US" dirty="0"/>
              <a:t> </a:t>
            </a:r>
            <a:r>
              <a:rPr lang="en-US" dirty="0" err="1"/>
              <a:t>analizinde</a:t>
            </a:r>
            <a:r>
              <a:rPr lang="en-US" dirty="0"/>
              <a:t> </a:t>
            </a:r>
            <a:r>
              <a:rPr lang="en-US" dirty="0" err="1"/>
              <a:t>işin</a:t>
            </a:r>
            <a:r>
              <a:rPr lang="en-US" dirty="0"/>
              <a:t> </a:t>
            </a:r>
            <a:r>
              <a:rPr lang="en-US" dirty="0" err="1"/>
              <a:t>tanımı</a:t>
            </a:r>
            <a:r>
              <a:rPr lang="en-US" dirty="0"/>
              <a:t>, </a:t>
            </a:r>
            <a:r>
              <a:rPr lang="en-US" dirty="0" err="1"/>
              <a:t>tarih</a:t>
            </a:r>
            <a:r>
              <a:rPr lang="en-US" dirty="0"/>
              <a:t>, </a:t>
            </a:r>
            <a:r>
              <a:rPr lang="en-US" dirty="0" err="1"/>
              <a:t>düzenleyen</a:t>
            </a:r>
            <a:r>
              <a:rPr lang="en-US" dirty="0"/>
              <a:t>, </a:t>
            </a:r>
            <a:r>
              <a:rPr lang="en-US" dirty="0" err="1"/>
              <a:t>onaylayan</a:t>
            </a:r>
            <a:r>
              <a:rPr lang="en-US" dirty="0"/>
              <a:t> </a:t>
            </a:r>
            <a:r>
              <a:rPr lang="en-US" dirty="0" err="1"/>
              <a:t>varsa</a:t>
            </a:r>
            <a:r>
              <a:rPr lang="en-US" dirty="0"/>
              <a:t> </a:t>
            </a:r>
            <a:r>
              <a:rPr lang="en-US" dirty="0" err="1"/>
              <a:t>ilgili</a:t>
            </a:r>
            <a:r>
              <a:rPr lang="en-US" dirty="0"/>
              <a:t> </a:t>
            </a:r>
            <a:r>
              <a:rPr lang="en-US" dirty="0" err="1"/>
              <a:t>dokümanların</a:t>
            </a:r>
            <a:r>
              <a:rPr lang="en-US" dirty="0"/>
              <a:t> </a:t>
            </a:r>
            <a:r>
              <a:rPr lang="en-US" dirty="0" err="1"/>
              <a:t>yer</a:t>
            </a:r>
            <a:r>
              <a:rPr lang="en-US" dirty="0"/>
              <a:t> </a:t>
            </a:r>
            <a:r>
              <a:rPr lang="en-US" dirty="0" err="1"/>
              <a:t>aldığı</a:t>
            </a:r>
            <a:r>
              <a:rPr lang="en-US" dirty="0"/>
              <a:t> </a:t>
            </a:r>
            <a:r>
              <a:rPr lang="en-US" dirty="0" err="1"/>
              <a:t>alanları</a:t>
            </a:r>
            <a:r>
              <a:rPr lang="en-US" dirty="0"/>
              <a:t> da </a:t>
            </a:r>
            <a:r>
              <a:rPr lang="en-US" dirty="0" err="1"/>
              <a:t>içerecek</a:t>
            </a:r>
            <a:r>
              <a:rPr lang="en-US" dirty="0"/>
              <a:t> </a:t>
            </a:r>
            <a:r>
              <a:rPr lang="en-US" dirty="0" err="1" smtClean="0"/>
              <a:t>şekildeki</a:t>
            </a:r>
            <a:r>
              <a:rPr lang="en-US" dirty="0" smtClean="0"/>
              <a:t> </a:t>
            </a:r>
            <a:r>
              <a:rPr lang="en-US" dirty="0" err="1"/>
              <a:t>gibi</a:t>
            </a:r>
            <a:r>
              <a:rPr lang="en-US" dirty="0"/>
              <a:t> </a:t>
            </a:r>
            <a:r>
              <a:rPr lang="en-US" dirty="0" err="1"/>
              <a:t>hazırlanmalıdır</a:t>
            </a:r>
            <a:r>
              <a:rPr lang="en-US" dirty="0"/>
              <a:t>. </a:t>
            </a:r>
            <a:endParaRPr lang="tr-TR" dirty="0" smtClean="0"/>
          </a:p>
          <a:p>
            <a:pPr marL="0" indent="0">
              <a:buNone/>
            </a:pPr>
            <a:endParaRPr lang="tr-TR" dirty="0"/>
          </a:p>
          <a:p>
            <a:pPr marL="0" indent="0">
              <a:buNone/>
            </a:pPr>
            <a:r>
              <a:rPr lang="en-US" dirty="0" smtClean="0"/>
              <a:t>Risk </a:t>
            </a:r>
            <a:r>
              <a:rPr lang="en-US" dirty="0" err="1"/>
              <a:t>analizi</a:t>
            </a:r>
            <a:r>
              <a:rPr lang="en-US" dirty="0"/>
              <a:t> </a:t>
            </a:r>
            <a:r>
              <a:rPr lang="en-US" dirty="0" err="1"/>
              <a:t>bölümünde</a:t>
            </a:r>
            <a:r>
              <a:rPr lang="en-US" dirty="0"/>
              <a:t> </a:t>
            </a:r>
            <a:r>
              <a:rPr lang="en-US" dirty="0" err="1"/>
              <a:t>ise</a:t>
            </a:r>
            <a:r>
              <a:rPr lang="en-US" dirty="0"/>
              <a:t> </a:t>
            </a:r>
            <a:r>
              <a:rPr lang="en-US" dirty="0" err="1"/>
              <a:t>işlem</a:t>
            </a:r>
            <a:r>
              <a:rPr lang="en-US" dirty="0"/>
              <a:t>, </a:t>
            </a:r>
            <a:r>
              <a:rPr lang="en-US" dirty="0" err="1"/>
              <a:t>işleme</a:t>
            </a:r>
            <a:r>
              <a:rPr lang="en-US" dirty="0"/>
              <a:t> </a:t>
            </a:r>
            <a:r>
              <a:rPr lang="en-US" dirty="0" err="1"/>
              <a:t>ilişkin</a:t>
            </a:r>
            <a:r>
              <a:rPr lang="en-US" dirty="0"/>
              <a:t> </a:t>
            </a:r>
            <a:r>
              <a:rPr lang="en-US" dirty="0" err="1"/>
              <a:t>tehlike</a:t>
            </a:r>
            <a:r>
              <a:rPr lang="en-US" dirty="0"/>
              <a:t> </a:t>
            </a:r>
            <a:r>
              <a:rPr lang="en-US" dirty="0" err="1"/>
              <a:t>ve</a:t>
            </a:r>
            <a:r>
              <a:rPr lang="en-US" dirty="0"/>
              <a:t> </a:t>
            </a:r>
            <a:r>
              <a:rPr lang="en-US" dirty="0" err="1"/>
              <a:t>alınması</a:t>
            </a:r>
            <a:r>
              <a:rPr lang="en-US" dirty="0"/>
              <a:t> </a:t>
            </a:r>
            <a:r>
              <a:rPr lang="en-US" dirty="0" err="1"/>
              <a:t>gereken</a:t>
            </a:r>
            <a:r>
              <a:rPr lang="en-US" dirty="0"/>
              <a:t> </a:t>
            </a:r>
            <a:r>
              <a:rPr lang="en-US" dirty="0" err="1"/>
              <a:t>önlemi</a:t>
            </a:r>
            <a:r>
              <a:rPr lang="en-US" dirty="0"/>
              <a:t> </a:t>
            </a:r>
            <a:r>
              <a:rPr lang="en-US" dirty="0" err="1"/>
              <a:t>içerecek</a:t>
            </a:r>
            <a:r>
              <a:rPr lang="en-US" dirty="0"/>
              <a:t> </a:t>
            </a:r>
            <a:r>
              <a:rPr lang="en-US" dirty="0" err="1"/>
              <a:t>detayda</a:t>
            </a:r>
            <a:r>
              <a:rPr lang="en-US" dirty="0"/>
              <a:t> </a:t>
            </a:r>
            <a:r>
              <a:rPr lang="en-US" dirty="0" err="1"/>
              <a:t>bilgiler</a:t>
            </a:r>
            <a:r>
              <a:rPr lang="en-US" dirty="0"/>
              <a:t> </a:t>
            </a:r>
            <a:r>
              <a:rPr lang="en-US" dirty="0" err="1"/>
              <a:t>içermelidir</a:t>
            </a:r>
            <a:r>
              <a:rPr lang="en-US" dirty="0"/>
              <a:t>. </a:t>
            </a:r>
            <a:endParaRPr lang="tr-TR" dirty="0"/>
          </a:p>
          <a:p>
            <a:pPr marL="0" indent="0">
              <a:buNone/>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79783"/>
            <a:ext cx="1728192" cy="130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75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188640"/>
            <a:ext cx="8568952" cy="6552728"/>
          </a:xfrm>
        </p:spPr>
        <p:txBody>
          <a:bodyPr>
            <a:normAutofit fontScale="70000" lnSpcReduction="20000"/>
          </a:bodyPr>
          <a:lstStyle/>
          <a:p>
            <a:pPr marL="0" indent="0">
              <a:buNone/>
            </a:pPr>
            <a:r>
              <a:rPr lang="tr-TR" dirty="0"/>
              <a:t>İş Süreci: Kimyasal Laboratuvar Deneyi</a:t>
            </a:r>
          </a:p>
          <a:p>
            <a:pPr marL="0" indent="0">
              <a:buNone/>
            </a:pPr>
            <a:endParaRPr lang="tr-TR" dirty="0" smtClean="0"/>
          </a:p>
          <a:p>
            <a:pPr marL="0" indent="0">
              <a:buNone/>
            </a:pPr>
            <a:endParaRPr lang="tr-TR" dirty="0"/>
          </a:p>
          <a:p>
            <a:pPr marL="0" indent="0">
              <a:buNone/>
            </a:pPr>
            <a:r>
              <a:rPr lang="tr-TR" dirty="0"/>
              <a:t>Adım 1: İş Tanımı ve Tanımlanan Görevler</a:t>
            </a:r>
          </a:p>
          <a:p>
            <a:pPr marL="0" indent="0">
              <a:buNone/>
            </a:pPr>
            <a:r>
              <a:rPr lang="tr-TR" dirty="0" smtClean="0"/>
              <a:t>İş </a:t>
            </a:r>
            <a:r>
              <a:rPr lang="tr-TR" dirty="0"/>
              <a:t>Tanımı: Kimyasal laboratuvarda analitik deneylerin gerçekleştirilmesi.</a:t>
            </a:r>
          </a:p>
          <a:p>
            <a:pPr marL="0" indent="0">
              <a:buNone/>
            </a:pPr>
            <a:r>
              <a:rPr lang="tr-TR" dirty="0"/>
              <a:t>Tanımlanan Görevler:</a:t>
            </a:r>
          </a:p>
          <a:p>
            <a:pPr marL="0" indent="0">
              <a:buNone/>
            </a:pPr>
            <a:r>
              <a:rPr lang="tr-TR" dirty="0"/>
              <a:t>a. Kimyasal maddelerin ölçümleri</a:t>
            </a:r>
          </a:p>
          <a:p>
            <a:pPr marL="0" indent="0">
              <a:buNone/>
            </a:pPr>
            <a:r>
              <a:rPr lang="tr-TR" dirty="0"/>
              <a:t>b. </a:t>
            </a:r>
            <a:r>
              <a:rPr lang="tr-TR" dirty="0" err="1"/>
              <a:t>Reaktanların</a:t>
            </a:r>
            <a:r>
              <a:rPr lang="tr-TR" dirty="0"/>
              <a:t> karıştırılması</a:t>
            </a:r>
          </a:p>
          <a:p>
            <a:pPr marL="0" indent="0">
              <a:buNone/>
            </a:pPr>
            <a:r>
              <a:rPr lang="tr-TR" dirty="0"/>
              <a:t>c. Deney sonuçlarının kaydedilmesi</a:t>
            </a:r>
          </a:p>
          <a:p>
            <a:pPr marL="0" indent="0">
              <a:buNone/>
            </a:pPr>
            <a:endParaRPr lang="tr-TR" dirty="0" smtClean="0"/>
          </a:p>
          <a:p>
            <a:pPr marL="0" indent="0">
              <a:buNone/>
            </a:pPr>
            <a:r>
              <a:rPr lang="tr-TR" dirty="0" smtClean="0"/>
              <a:t>Adım </a:t>
            </a:r>
            <a:r>
              <a:rPr lang="tr-TR" dirty="0"/>
              <a:t>2: Potansiyel Tehlikelerin Belirlenmesi</a:t>
            </a:r>
          </a:p>
          <a:p>
            <a:pPr marL="0" indent="0">
              <a:buNone/>
            </a:pPr>
            <a:r>
              <a:rPr lang="tr-TR" dirty="0" smtClean="0"/>
              <a:t>a</a:t>
            </a:r>
            <a:r>
              <a:rPr lang="tr-TR" dirty="0"/>
              <a:t>. Kimyasal Maddelerin Ölçümü:</a:t>
            </a:r>
          </a:p>
          <a:p>
            <a:pPr marL="0" indent="0">
              <a:buNone/>
            </a:pPr>
            <a:r>
              <a:rPr lang="tr-TR" dirty="0"/>
              <a:t>Tehlike: Kimyasal maddelerin solunması veya teması.</a:t>
            </a:r>
          </a:p>
          <a:p>
            <a:pPr marL="0" indent="0">
              <a:buNone/>
            </a:pPr>
            <a:r>
              <a:rPr lang="tr-TR" dirty="0"/>
              <a:t>Kontrol: Kişisel koruyucu ekipmanın kullanımı ve deneyin yapıldığı kapalı bir alanın oluşturulması.</a:t>
            </a:r>
          </a:p>
          <a:p>
            <a:pPr marL="0" indent="0">
              <a:buNone/>
            </a:pPr>
            <a:r>
              <a:rPr lang="tr-TR" dirty="0"/>
              <a:t>b. </a:t>
            </a:r>
            <a:r>
              <a:rPr lang="tr-TR" dirty="0" err="1"/>
              <a:t>Reaktanların</a:t>
            </a:r>
            <a:r>
              <a:rPr lang="tr-TR" dirty="0"/>
              <a:t> Karıştırılması:</a:t>
            </a:r>
          </a:p>
          <a:p>
            <a:pPr marL="0" indent="0">
              <a:buNone/>
            </a:pPr>
            <a:r>
              <a:rPr lang="tr-TR" dirty="0"/>
              <a:t>Tehlike: Kimyasal reaksiyonlar sonucu oluşan gazların soluma veya cilde temas riski.</a:t>
            </a:r>
          </a:p>
          <a:p>
            <a:pPr marL="0" indent="0">
              <a:buNone/>
            </a:pPr>
            <a:r>
              <a:rPr lang="tr-TR" dirty="0"/>
              <a:t>Kontrol: Kapalı sistem kullanımı ve uygun emniyet ekipmanlarının kullanımı.</a:t>
            </a:r>
          </a:p>
          <a:p>
            <a:pPr marL="0" indent="0">
              <a:buNone/>
            </a:pPr>
            <a:r>
              <a:rPr lang="tr-TR" dirty="0"/>
              <a:t>c. Deney Sonuçlarının Kaydedilmesi:</a:t>
            </a:r>
          </a:p>
          <a:p>
            <a:pPr marL="0" indent="0">
              <a:buNone/>
            </a:pPr>
            <a:r>
              <a:rPr lang="tr-TR" dirty="0"/>
              <a:t>Tehlike: Yanlış etiketleme veya yanlış kayıt tutma riski.</a:t>
            </a:r>
          </a:p>
          <a:p>
            <a:pPr marL="0" indent="0">
              <a:buNone/>
            </a:pPr>
            <a:r>
              <a:rPr lang="tr-TR" dirty="0"/>
              <a:t>Kontrol: Standart iş prosedürlerine uymak ve eğitimli personel tarafından kayıt tutma işlemlerinin yapılması</a:t>
            </a:r>
            <a:r>
              <a:rPr lang="tr-TR" dirty="0" smtClean="0"/>
              <a:t>.</a:t>
            </a:r>
            <a:endParaRPr lang="tr-TR" dirty="0"/>
          </a:p>
        </p:txBody>
      </p:sp>
      <p:pic>
        <p:nvPicPr>
          <p:cNvPr id="4" name="Resim 3"/>
          <p:cNvPicPr>
            <a:picLocks noChangeAspect="1"/>
          </p:cNvPicPr>
          <p:nvPr/>
        </p:nvPicPr>
        <p:blipFill>
          <a:blip r:embed="rId2"/>
          <a:stretch>
            <a:fillRect/>
          </a:stretch>
        </p:blipFill>
        <p:spPr>
          <a:xfrm>
            <a:off x="5580112" y="5755"/>
            <a:ext cx="2880320" cy="1343564"/>
          </a:xfrm>
          <a:prstGeom prst="rect">
            <a:avLst/>
          </a:prstGeom>
        </p:spPr>
      </p:pic>
    </p:spTree>
    <p:extLst>
      <p:ext uri="{BB962C8B-B14F-4D97-AF65-F5344CB8AC3E}">
        <p14:creationId xmlns:p14="http://schemas.microsoft.com/office/powerpoint/2010/main" val="3442085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116632"/>
            <a:ext cx="8424936" cy="6741368"/>
          </a:xfrm>
        </p:spPr>
        <p:txBody>
          <a:bodyPr>
            <a:normAutofit fontScale="55000" lnSpcReduction="20000"/>
          </a:bodyPr>
          <a:lstStyle/>
          <a:p>
            <a:pPr marL="0" indent="0">
              <a:buNone/>
            </a:pPr>
            <a:r>
              <a:rPr lang="tr-TR" sz="2700" dirty="0"/>
              <a:t>Adım 3: Korunma ve Kontrol Yöntemlerinin Belirlenmesi</a:t>
            </a:r>
          </a:p>
          <a:p>
            <a:pPr marL="0" indent="0">
              <a:buNone/>
            </a:pPr>
            <a:r>
              <a:rPr lang="tr-TR" sz="2700" dirty="0" smtClean="0"/>
              <a:t>a</a:t>
            </a:r>
            <a:r>
              <a:rPr lang="tr-TR" sz="2700" dirty="0"/>
              <a:t>. Kimyasal Maddelerin Ölçümü:</a:t>
            </a:r>
          </a:p>
          <a:p>
            <a:pPr marL="0" indent="0">
              <a:buNone/>
            </a:pPr>
            <a:r>
              <a:rPr lang="tr-TR" sz="2700" dirty="0"/>
              <a:t>Kişisel koruyucu ekipmanın (gözlük, maske, eldiven) düzenli olarak kontrol edilmesi.</a:t>
            </a:r>
          </a:p>
          <a:p>
            <a:pPr marL="0" indent="0">
              <a:buNone/>
            </a:pPr>
            <a:r>
              <a:rPr lang="tr-TR" sz="2700" dirty="0"/>
              <a:t>Deneyin yapıldığı alanın düzenli havalandırılması.</a:t>
            </a:r>
          </a:p>
          <a:p>
            <a:pPr marL="0" indent="0">
              <a:buNone/>
            </a:pPr>
            <a:r>
              <a:rPr lang="tr-TR" sz="2700" dirty="0"/>
              <a:t>b. </a:t>
            </a:r>
            <a:r>
              <a:rPr lang="tr-TR" sz="2700" dirty="0" err="1"/>
              <a:t>Reaktanların</a:t>
            </a:r>
            <a:r>
              <a:rPr lang="tr-TR" sz="2700" dirty="0"/>
              <a:t> Karıştırılması:</a:t>
            </a:r>
          </a:p>
          <a:p>
            <a:pPr marL="0" indent="0">
              <a:buNone/>
            </a:pPr>
            <a:r>
              <a:rPr lang="tr-TR" sz="2700" dirty="0"/>
              <a:t>Kapalı sistem kullanımı ve kimyasal emniyet dolabı kullanımı.</a:t>
            </a:r>
          </a:p>
          <a:p>
            <a:pPr marL="0" indent="0">
              <a:buNone/>
            </a:pPr>
            <a:r>
              <a:rPr lang="tr-TR" sz="2700" dirty="0"/>
              <a:t>Çalışanların bu tür reaksiyonları yönetmek için özel eğitime tabi tutulması.</a:t>
            </a:r>
          </a:p>
          <a:p>
            <a:pPr marL="0" indent="0">
              <a:buNone/>
            </a:pPr>
            <a:r>
              <a:rPr lang="tr-TR" sz="2700" dirty="0"/>
              <a:t>c. Deney Sonuçlarının Kaydedilmesi:</a:t>
            </a:r>
          </a:p>
          <a:p>
            <a:pPr marL="0" indent="0">
              <a:buNone/>
            </a:pPr>
            <a:r>
              <a:rPr lang="tr-TR" sz="2700" dirty="0"/>
              <a:t>Standart iş prosedürlerine uygun olarak çalışma.</a:t>
            </a:r>
          </a:p>
          <a:p>
            <a:pPr marL="0" indent="0">
              <a:buNone/>
            </a:pPr>
            <a:r>
              <a:rPr lang="tr-TR" sz="2700" dirty="0"/>
              <a:t>Deney sonuçlarının tutulduğu kayıt defterlerinin düzenli olarak gözden geçirilmesi.</a:t>
            </a:r>
          </a:p>
          <a:p>
            <a:pPr marL="0" indent="0">
              <a:buNone/>
            </a:pPr>
            <a:endParaRPr lang="tr-TR" sz="2700" dirty="0"/>
          </a:p>
          <a:p>
            <a:pPr marL="0" indent="0">
              <a:buNone/>
            </a:pPr>
            <a:r>
              <a:rPr lang="tr-TR" sz="2700" dirty="0" smtClean="0"/>
              <a:t>Adım </a:t>
            </a:r>
            <a:r>
              <a:rPr lang="tr-TR" sz="2700" dirty="0"/>
              <a:t>4: Uygulama ve Gözden Geçirme</a:t>
            </a:r>
          </a:p>
          <a:p>
            <a:pPr marL="0" indent="0">
              <a:buNone/>
            </a:pPr>
            <a:r>
              <a:rPr lang="tr-TR" sz="2700" dirty="0" smtClean="0"/>
              <a:t>a</a:t>
            </a:r>
            <a:r>
              <a:rPr lang="tr-TR" sz="2700" dirty="0"/>
              <a:t>. Kimyasal Maddelerin Ölçümü:</a:t>
            </a:r>
          </a:p>
          <a:p>
            <a:pPr marL="0" indent="0">
              <a:buNone/>
            </a:pPr>
            <a:r>
              <a:rPr lang="tr-TR" sz="2700" dirty="0"/>
              <a:t>Deney alanının düzenli olarak denetlenmesi ve havalandırmanın etkinliğinin izlenmesi.</a:t>
            </a:r>
          </a:p>
          <a:p>
            <a:pPr marL="0" indent="0">
              <a:buNone/>
            </a:pPr>
            <a:r>
              <a:rPr lang="tr-TR" sz="2700" dirty="0"/>
              <a:t>Kişisel koruyucu ekipmanın düzenli olarak bakımı ve değişimi.</a:t>
            </a:r>
          </a:p>
          <a:p>
            <a:pPr marL="0" indent="0">
              <a:buNone/>
            </a:pPr>
            <a:r>
              <a:rPr lang="tr-TR" sz="2700" dirty="0"/>
              <a:t>b. </a:t>
            </a:r>
            <a:r>
              <a:rPr lang="tr-TR" sz="2700" dirty="0" err="1"/>
              <a:t>Reaktanların</a:t>
            </a:r>
            <a:r>
              <a:rPr lang="tr-TR" sz="2700" dirty="0"/>
              <a:t> Karıştırılması:</a:t>
            </a:r>
          </a:p>
          <a:p>
            <a:pPr marL="0" indent="0">
              <a:buNone/>
            </a:pPr>
            <a:r>
              <a:rPr lang="tr-TR" sz="2700" dirty="0"/>
              <a:t>Kapalı sistem kullanımının sürekli kontrol edilmesi.</a:t>
            </a:r>
          </a:p>
          <a:p>
            <a:pPr marL="0" indent="0">
              <a:buNone/>
            </a:pPr>
            <a:r>
              <a:rPr lang="tr-TR" sz="2700" dirty="0"/>
              <a:t>Çalışanların </a:t>
            </a:r>
            <a:r>
              <a:rPr lang="tr-TR" sz="2700" dirty="0" err="1"/>
              <a:t>reaktan</a:t>
            </a:r>
            <a:r>
              <a:rPr lang="tr-TR" sz="2700" dirty="0"/>
              <a:t> karıştırma işlemleri sırasında uygulamalarını izlemek için periyodik denetimler.</a:t>
            </a:r>
          </a:p>
          <a:p>
            <a:pPr marL="0" indent="0">
              <a:buNone/>
            </a:pPr>
            <a:r>
              <a:rPr lang="tr-TR" sz="2700" dirty="0"/>
              <a:t>c. Deney Sonuçlarının Kaydedilmesi:</a:t>
            </a:r>
          </a:p>
          <a:p>
            <a:pPr marL="0" indent="0">
              <a:buNone/>
            </a:pPr>
            <a:r>
              <a:rPr lang="tr-TR" sz="2700" dirty="0"/>
              <a:t>Kayıt defterlerinin düzenli olarak gözden geçirilmesi ve gerektiğinde revize edilmesi.</a:t>
            </a:r>
          </a:p>
          <a:p>
            <a:pPr marL="0" indent="0">
              <a:buNone/>
            </a:pPr>
            <a:r>
              <a:rPr lang="tr-TR" sz="2700" dirty="0"/>
              <a:t>Çalışanların kayıt tutma prosedürlerine uygunluğunu değerlendiren periyodik eğitimler.</a:t>
            </a:r>
          </a:p>
          <a:p>
            <a:pPr marL="0" indent="0">
              <a:buNone/>
            </a:pPr>
            <a:endParaRPr lang="tr-TR" dirty="0"/>
          </a:p>
        </p:txBody>
      </p:sp>
    </p:spTree>
    <p:extLst>
      <p:ext uri="{BB962C8B-B14F-4D97-AF65-F5344CB8AC3E}">
        <p14:creationId xmlns:p14="http://schemas.microsoft.com/office/powerpoint/2010/main" val="1970346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260648"/>
            <a:ext cx="7467600" cy="6213304"/>
          </a:xfrm>
        </p:spPr>
        <p:txBody>
          <a:bodyPr/>
          <a:lstStyle/>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2155"/>
            <a:ext cx="8352927" cy="65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333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88640"/>
            <a:ext cx="8147248" cy="6285312"/>
          </a:xfrm>
        </p:spPr>
        <p:txBody>
          <a:bodyPr>
            <a:normAutofit/>
          </a:bodyPr>
          <a:lstStyle/>
          <a:p>
            <a:pPr marL="0" indent="0">
              <a:buNone/>
            </a:pPr>
            <a:r>
              <a:rPr lang="en-US" sz="2000" b="1" dirty="0" smtClean="0"/>
              <a:t>OLURSA NE OLUR? </a:t>
            </a:r>
            <a:r>
              <a:rPr lang="en-US" sz="2000" b="1" dirty="0"/>
              <a:t>(What if..? ) </a:t>
            </a:r>
            <a:endParaRPr lang="tr-TR" sz="2000" b="1" dirty="0" smtClean="0"/>
          </a:p>
          <a:p>
            <a:pPr marL="0" indent="0">
              <a:buNone/>
            </a:pPr>
            <a:endParaRPr lang="en-US" sz="2000" b="1" dirty="0"/>
          </a:p>
          <a:p>
            <a:pPr marL="0" indent="0">
              <a:buNone/>
            </a:pPr>
            <a:r>
              <a:rPr lang="en-US" sz="2000" dirty="0" err="1" smtClean="0"/>
              <a:t>Çalışma</a:t>
            </a:r>
            <a:r>
              <a:rPr lang="en-US" sz="2000" dirty="0" smtClean="0"/>
              <a:t> </a:t>
            </a:r>
            <a:r>
              <a:rPr lang="en-US" sz="2000" dirty="0"/>
              <a:t>“</a:t>
            </a:r>
            <a:r>
              <a:rPr lang="en-US" sz="2000" dirty="0" err="1"/>
              <a:t>Olursa</a:t>
            </a:r>
            <a:r>
              <a:rPr lang="en-US" sz="2000" dirty="0"/>
              <a:t> Ne </a:t>
            </a:r>
            <a:r>
              <a:rPr lang="en-US" sz="2000" dirty="0" err="1"/>
              <a:t>Olur</a:t>
            </a:r>
            <a:r>
              <a:rPr lang="en-US" sz="2000" dirty="0"/>
              <a:t>?” </a:t>
            </a:r>
            <a:r>
              <a:rPr lang="en-US" sz="2000" dirty="0" err="1"/>
              <a:t>sorusu</a:t>
            </a:r>
            <a:r>
              <a:rPr lang="en-US" sz="2000" dirty="0"/>
              <a:t> </a:t>
            </a:r>
            <a:r>
              <a:rPr lang="en-US" sz="2000" dirty="0" err="1"/>
              <a:t>ile</a:t>
            </a:r>
            <a:r>
              <a:rPr lang="en-US" sz="2000" dirty="0"/>
              <a:t> </a:t>
            </a:r>
            <a:r>
              <a:rPr lang="en-US" sz="2000" dirty="0" err="1"/>
              <a:t>başlar</a:t>
            </a:r>
            <a:r>
              <a:rPr lang="en-US" sz="2000" dirty="0"/>
              <a:t> </a:t>
            </a:r>
            <a:r>
              <a:rPr lang="en-US" sz="2000" dirty="0" err="1"/>
              <a:t>ve</a:t>
            </a:r>
            <a:r>
              <a:rPr lang="en-US" sz="2000" dirty="0"/>
              <a:t> </a:t>
            </a:r>
            <a:r>
              <a:rPr lang="en-US" sz="2000" dirty="0" err="1"/>
              <a:t>sorulara</a:t>
            </a:r>
            <a:r>
              <a:rPr lang="en-US" sz="2000" dirty="0"/>
              <a:t> </a:t>
            </a:r>
            <a:r>
              <a:rPr lang="en-US" sz="2000" dirty="0" err="1"/>
              <a:t>verilecek</a:t>
            </a:r>
            <a:r>
              <a:rPr lang="en-US" sz="2000" dirty="0"/>
              <a:t> </a:t>
            </a:r>
            <a:r>
              <a:rPr lang="en-US" sz="2000" dirty="0" err="1"/>
              <a:t>cevaplar</a:t>
            </a:r>
            <a:r>
              <a:rPr lang="en-US" sz="2000" dirty="0"/>
              <a:t> </a:t>
            </a:r>
            <a:r>
              <a:rPr lang="en-US" sz="2000" dirty="0" err="1"/>
              <a:t>üzerine</a:t>
            </a:r>
            <a:r>
              <a:rPr lang="en-US" sz="2000" dirty="0"/>
              <a:t> </a:t>
            </a:r>
            <a:r>
              <a:rPr lang="en-US" sz="2000" dirty="0" err="1"/>
              <a:t>oluşturulur</a:t>
            </a:r>
            <a:r>
              <a:rPr lang="en-US" sz="2000" dirty="0"/>
              <a:t>. </a:t>
            </a:r>
            <a:r>
              <a:rPr lang="en-US" sz="2000" dirty="0" err="1"/>
              <a:t>Verilen</a:t>
            </a:r>
            <a:r>
              <a:rPr lang="en-US" sz="2000" dirty="0"/>
              <a:t> </a:t>
            </a:r>
            <a:r>
              <a:rPr lang="en-US" sz="2000" dirty="0" err="1"/>
              <a:t>cevaplar</a:t>
            </a:r>
            <a:r>
              <a:rPr lang="en-US" sz="2000" dirty="0"/>
              <a:t> </a:t>
            </a:r>
            <a:r>
              <a:rPr lang="en-US" sz="2000" dirty="0" err="1"/>
              <a:t>ile</a:t>
            </a:r>
            <a:r>
              <a:rPr lang="en-US" sz="2000" dirty="0"/>
              <a:t> her </a:t>
            </a:r>
            <a:r>
              <a:rPr lang="en-US" sz="2000" dirty="0" err="1"/>
              <a:t>bir</a:t>
            </a:r>
            <a:r>
              <a:rPr lang="en-US" sz="2000" dirty="0"/>
              <a:t> </a:t>
            </a:r>
            <a:r>
              <a:rPr lang="en-US" sz="2000" dirty="0" err="1"/>
              <a:t>tehlike</a:t>
            </a:r>
            <a:r>
              <a:rPr lang="en-US" sz="2000" dirty="0"/>
              <a:t> için </a:t>
            </a:r>
            <a:r>
              <a:rPr lang="en-US" sz="2000" dirty="0" err="1"/>
              <a:t>tavsiyeler</a:t>
            </a:r>
            <a:r>
              <a:rPr lang="en-US" sz="2000" dirty="0"/>
              <a:t> </a:t>
            </a:r>
            <a:r>
              <a:rPr lang="en-US" sz="2000" dirty="0" err="1"/>
              <a:t>alınır</a:t>
            </a:r>
            <a:r>
              <a:rPr lang="en-US" sz="2000" dirty="0"/>
              <a:t>. </a:t>
            </a:r>
            <a:r>
              <a:rPr lang="en-US" sz="2000" dirty="0" err="1"/>
              <a:t>Sonuç</a:t>
            </a:r>
            <a:r>
              <a:rPr lang="en-US" sz="2000" dirty="0"/>
              <a:t> </a:t>
            </a:r>
            <a:r>
              <a:rPr lang="en-US" sz="2000" dirty="0" err="1"/>
              <a:t>olarak</a:t>
            </a:r>
            <a:r>
              <a:rPr lang="en-US" sz="2000" dirty="0"/>
              <a:t> risk </a:t>
            </a:r>
            <a:r>
              <a:rPr lang="en-US" sz="2000" dirty="0" err="1"/>
              <a:t>değerlendirme</a:t>
            </a:r>
            <a:r>
              <a:rPr lang="en-US" sz="2000" dirty="0"/>
              <a:t> </a:t>
            </a:r>
            <a:r>
              <a:rPr lang="en-US" sz="2000" dirty="0" err="1"/>
              <a:t>raporunda</a:t>
            </a:r>
            <a:r>
              <a:rPr lang="en-US" sz="2000" dirty="0"/>
              <a:t> </a:t>
            </a:r>
            <a:r>
              <a:rPr lang="en-US" sz="2000" dirty="0" err="1"/>
              <a:t>tehlikeler</a:t>
            </a:r>
            <a:r>
              <a:rPr lang="en-US" sz="2000" dirty="0"/>
              <a:t> </a:t>
            </a:r>
            <a:r>
              <a:rPr lang="en-US" sz="2000" dirty="0" err="1"/>
              <a:t>ve</a:t>
            </a:r>
            <a:r>
              <a:rPr lang="en-US" sz="2000" dirty="0"/>
              <a:t> </a:t>
            </a:r>
            <a:r>
              <a:rPr lang="en-US" sz="2000" dirty="0" err="1"/>
              <a:t>önlemler</a:t>
            </a:r>
            <a:r>
              <a:rPr lang="en-US" sz="2000" dirty="0"/>
              <a:t> </a:t>
            </a:r>
            <a:r>
              <a:rPr lang="en-US" sz="2000" dirty="0" err="1"/>
              <a:t>yer</a:t>
            </a:r>
            <a:r>
              <a:rPr lang="en-US" sz="2000" dirty="0"/>
              <a:t> </a:t>
            </a:r>
            <a:r>
              <a:rPr lang="en-US" sz="2000" dirty="0" err="1"/>
              <a:t>almaktadır</a:t>
            </a:r>
            <a:r>
              <a:rPr lang="en-US" sz="2000" dirty="0"/>
              <a:t>. </a:t>
            </a:r>
            <a:endParaRPr lang="tr-TR" sz="2000" dirty="0" smtClean="0"/>
          </a:p>
          <a:p>
            <a:pPr marL="0" indent="0">
              <a:buNone/>
            </a:pPr>
            <a:endParaRPr lang="tr-TR" sz="2000" dirty="0"/>
          </a:p>
          <a:p>
            <a:pPr marL="0" indent="0">
              <a:buNone/>
            </a:pPr>
            <a:r>
              <a:rPr lang="en-US" sz="2000" dirty="0"/>
              <a:t>Bu </a:t>
            </a:r>
            <a:r>
              <a:rPr lang="en-US" sz="2000" dirty="0" err="1"/>
              <a:t>yöntem</a:t>
            </a:r>
            <a:r>
              <a:rPr lang="en-US" sz="2000" dirty="0"/>
              <a:t> </a:t>
            </a:r>
            <a:r>
              <a:rPr lang="en-US" sz="2000" dirty="0" err="1"/>
              <a:t>sistem</a:t>
            </a:r>
            <a:r>
              <a:rPr lang="en-US" sz="2000" dirty="0"/>
              <a:t> </a:t>
            </a:r>
            <a:r>
              <a:rPr lang="en-US" sz="2000" dirty="0" err="1"/>
              <a:t>ve</a:t>
            </a:r>
            <a:r>
              <a:rPr lang="en-US" sz="2000" dirty="0"/>
              <a:t>/</a:t>
            </a:r>
            <a:r>
              <a:rPr lang="en-US" sz="2000" dirty="0" err="1"/>
              <a:t>veya</a:t>
            </a:r>
            <a:r>
              <a:rPr lang="en-US" sz="2000" dirty="0"/>
              <a:t> </a:t>
            </a:r>
            <a:r>
              <a:rPr lang="en-US" sz="2000" dirty="0" err="1"/>
              <a:t>süreç</a:t>
            </a:r>
            <a:r>
              <a:rPr lang="en-US" sz="2000" dirty="0"/>
              <a:t> </a:t>
            </a:r>
            <a:r>
              <a:rPr lang="en-US" sz="2000" dirty="0" err="1"/>
              <a:t>için</a:t>
            </a:r>
            <a:r>
              <a:rPr lang="en-US" sz="2000" dirty="0"/>
              <a:t> </a:t>
            </a:r>
            <a:r>
              <a:rPr lang="en-US" sz="2000" dirty="0" err="1"/>
              <a:t>hazırlanmış</a:t>
            </a:r>
            <a:r>
              <a:rPr lang="en-US" sz="2000" dirty="0"/>
              <a:t> </a:t>
            </a:r>
            <a:r>
              <a:rPr lang="en-US" sz="2000" dirty="0" err="1"/>
              <a:t>olan</a:t>
            </a:r>
            <a:r>
              <a:rPr lang="en-US" sz="2000" dirty="0"/>
              <a:t> </a:t>
            </a:r>
            <a:r>
              <a:rPr lang="en-US" sz="2000" b="1" dirty="0" err="1"/>
              <a:t>bilgiler</a:t>
            </a:r>
            <a:r>
              <a:rPr lang="en-US" sz="2000" b="1" dirty="0"/>
              <a:t>, </a:t>
            </a:r>
            <a:r>
              <a:rPr lang="en-US" sz="2000" b="1" dirty="0" err="1"/>
              <a:t>yapılan</a:t>
            </a:r>
            <a:r>
              <a:rPr lang="en-US" sz="2000" b="1" dirty="0"/>
              <a:t> </a:t>
            </a:r>
            <a:r>
              <a:rPr lang="en-US" sz="2000" b="1" dirty="0" err="1"/>
              <a:t>gözlemler</a:t>
            </a:r>
            <a:r>
              <a:rPr lang="en-US" sz="2000" b="1" dirty="0"/>
              <a:t> </a:t>
            </a:r>
            <a:r>
              <a:rPr lang="en-US" sz="2000" b="1" dirty="0" err="1"/>
              <a:t>ve</a:t>
            </a:r>
            <a:r>
              <a:rPr lang="en-US" sz="2000" b="1" dirty="0"/>
              <a:t> </a:t>
            </a:r>
            <a:r>
              <a:rPr lang="en-US" sz="2000" b="1" dirty="0" err="1"/>
              <a:t>oluşturulmuş</a:t>
            </a:r>
            <a:r>
              <a:rPr lang="en-US" sz="2000" b="1" dirty="0"/>
              <a:t> </a:t>
            </a:r>
            <a:r>
              <a:rPr lang="en-US" sz="2000" b="1" dirty="0" err="1"/>
              <a:t>olan</a:t>
            </a:r>
            <a:r>
              <a:rPr lang="en-US" sz="2000" b="1" dirty="0"/>
              <a:t> </a:t>
            </a:r>
            <a:r>
              <a:rPr lang="en-US" sz="2000" b="1" dirty="0" err="1"/>
              <a:t>dokümantasyonlardan</a:t>
            </a:r>
            <a:r>
              <a:rPr lang="en-US" sz="2000" b="1" dirty="0"/>
              <a:t> </a:t>
            </a:r>
            <a:r>
              <a:rPr lang="en-US" sz="2000" dirty="0" err="1"/>
              <a:t>faydalanmaktadır</a:t>
            </a:r>
            <a:r>
              <a:rPr lang="en-US" sz="2000" dirty="0"/>
              <a:t>. </a:t>
            </a:r>
            <a:endParaRPr lang="tr-TR" sz="2000" dirty="0"/>
          </a:p>
          <a:p>
            <a:pPr marL="0" indent="0">
              <a:buNone/>
            </a:pPr>
            <a:r>
              <a:rPr lang="en-US" sz="2000" dirty="0" err="1"/>
              <a:t>İncelemeler</a:t>
            </a:r>
            <a:r>
              <a:rPr lang="en-US" sz="2000" dirty="0"/>
              <a:t> </a:t>
            </a:r>
            <a:r>
              <a:rPr lang="en-US" sz="2000" dirty="0" err="1"/>
              <a:t>sayesinde</a:t>
            </a:r>
            <a:r>
              <a:rPr lang="en-US" sz="2000" dirty="0"/>
              <a:t> </a:t>
            </a:r>
            <a:r>
              <a:rPr lang="en-US" sz="2000" dirty="0" err="1"/>
              <a:t>mevcut</a:t>
            </a:r>
            <a:r>
              <a:rPr lang="en-US" sz="2000" dirty="0"/>
              <a:t> </a:t>
            </a:r>
            <a:r>
              <a:rPr lang="en-US" sz="2000" dirty="0" err="1"/>
              <a:t>tehlikeler</a:t>
            </a:r>
            <a:r>
              <a:rPr lang="en-US" sz="2000" dirty="0"/>
              <a:t> </a:t>
            </a:r>
            <a:r>
              <a:rPr lang="en-US" sz="2000" dirty="0" err="1"/>
              <a:t>tespit</a:t>
            </a:r>
            <a:r>
              <a:rPr lang="en-US" sz="2000" dirty="0"/>
              <a:t> </a:t>
            </a:r>
            <a:r>
              <a:rPr lang="en-US" sz="2000" dirty="0" err="1"/>
              <a:t>edilmektedir</a:t>
            </a:r>
            <a:r>
              <a:rPr lang="en-US" sz="2000" dirty="0"/>
              <a:t>. </a:t>
            </a:r>
            <a:r>
              <a:rPr lang="en-US" sz="2000" dirty="0" err="1"/>
              <a:t>Uzman</a:t>
            </a:r>
            <a:r>
              <a:rPr lang="en-US" sz="2000" dirty="0"/>
              <a:t> </a:t>
            </a:r>
            <a:r>
              <a:rPr lang="en-US" sz="2000" dirty="0" err="1"/>
              <a:t>personel</a:t>
            </a:r>
            <a:r>
              <a:rPr lang="en-US" sz="2000" dirty="0"/>
              <a:t> </a:t>
            </a:r>
            <a:r>
              <a:rPr lang="en-US" sz="2000" dirty="0" err="1"/>
              <a:t>haricindeki</a:t>
            </a:r>
            <a:r>
              <a:rPr lang="en-US" sz="2000" dirty="0"/>
              <a:t> </a:t>
            </a:r>
            <a:r>
              <a:rPr lang="en-US" sz="2000" dirty="0" err="1"/>
              <a:t>kişilerinde</a:t>
            </a:r>
            <a:r>
              <a:rPr lang="en-US" sz="2000" dirty="0"/>
              <a:t> </a:t>
            </a:r>
            <a:r>
              <a:rPr lang="en-US" sz="2000" dirty="0" err="1"/>
              <a:t>uygulayabilmesi</a:t>
            </a:r>
            <a:r>
              <a:rPr lang="en-US" sz="2000" dirty="0"/>
              <a:t> </a:t>
            </a:r>
            <a:r>
              <a:rPr lang="en-US" sz="2000" dirty="0" err="1"/>
              <a:t>mümkündür</a:t>
            </a:r>
            <a:r>
              <a:rPr lang="en-US" sz="2000" dirty="0"/>
              <a:t>. </a:t>
            </a:r>
            <a:endParaRPr lang="tr-TR" sz="2000" dirty="0"/>
          </a:p>
          <a:p>
            <a:pPr marL="0" indent="0">
              <a:buNone/>
            </a:pPr>
            <a:endParaRPr lang="en-US" dirty="0"/>
          </a:p>
        </p:txBody>
      </p:sp>
    </p:spTree>
    <p:extLst>
      <p:ext uri="{BB962C8B-B14F-4D97-AF65-F5344CB8AC3E}">
        <p14:creationId xmlns:p14="http://schemas.microsoft.com/office/powerpoint/2010/main" val="281588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404664"/>
            <a:ext cx="8363272" cy="6285312"/>
          </a:xfrm>
        </p:spPr>
        <p:txBody>
          <a:bodyPr/>
          <a:lstStyle/>
          <a:p>
            <a:pPr marL="0" indent="0">
              <a:buNone/>
            </a:pPr>
            <a:r>
              <a:rPr lang="en-US" dirty="0" err="1"/>
              <a:t>Ancak</a:t>
            </a:r>
            <a:r>
              <a:rPr lang="en-US" dirty="0"/>
              <a:t> </a:t>
            </a:r>
            <a:r>
              <a:rPr lang="en-US" dirty="0" err="1"/>
              <a:t>bu</a:t>
            </a:r>
            <a:r>
              <a:rPr lang="en-US" dirty="0"/>
              <a:t> </a:t>
            </a:r>
            <a:r>
              <a:rPr lang="en-US" dirty="0" err="1"/>
              <a:t>yöntemde</a:t>
            </a:r>
            <a:r>
              <a:rPr lang="en-US" dirty="0"/>
              <a:t> </a:t>
            </a:r>
            <a:r>
              <a:rPr lang="en-US" dirty="0" err="1"/>
              <a:t>değerlendirmeyi</a:t>
            </a:r>
            <a:r>
              <a:rPr lang="en-US" dirty="0"/>
              <a:t> </a:t>
            </a:r>
            <a:r>
              <a:rPr lang="en-US" dirty="0" err="1"/>
              <a:t>yapacak</a:t>
            </a:r>
            <a:r>
              <a:rPr lang="en-US" dirty="0"/>
              <a:t> </a:t>
            </a:r>
            <a:r>
              <a:rPr lang="en-US" b="1" dirty="0" err="1"/>
              <a:t>analistten</a:t>
            </a:r>
            <a:r>
              <a:rPr lang="en-US" dirty="0"/>
              <a:t> </a:t>
            </a:r>
            <a:r>
              <a:rPr lang="en-US" dirty="0" err="1"/>
              <a:t>kaynaklanabilecek</a:t>
            </a:r>
            <a:r>
              <a:rPr lang="en-US" dirty="0"/>
              <a:t> </a:t>
            </a:r>
            <a:r>
              <a:rPr lang="en-US" dirty="0" err="1"/>
              <a:t>bazı</a:t>
            </a:r>
            <a:r>
              <a:rPr lang="en-US" dirty="0"/>
              <a:t> </a:t>
            </a:r>
            <a:r>
              <a:rPr lang="en-US" dirty="0" err="1"/>
              <a:t>riskler</a:t>
            </a:r>
            <a:r>
              <a:rPr lang="en-US" dirty="0"/>
              <a:t> </a:t>
            </a:r>
            <a:r>
              <a:rPr lang="en-US" dirty="0" err="1"/>
              <a:t>bulunmaktadır</a:t>
            </a:r>
            <a:r>
              <a:rPr lang="en-US" dirty="0"/>
              <a:t>. </a:t>
            </a:r>
            <a:endParaRPr lang="tr-TR" dirty="0" smtClean="0"/>
          </a:p>
          <a:p>
            <a:pPr marL="0" indent="0">
              <a:buNone/>
            </a:pPr>
            <a:endParaRPr lang="tr-TR" dirty="0"/>
          </a:p>
          <a:p>
            <a:pPr marL="0" indent="0">
              <a:buNone/>
            </a:pPr>
            <a:r>
              <a:rPr lang="en-US" dirty="0" smtClean="0"/>
              <a:t>Bu </a:t>
            </a:r>
            <a:r>
              <a:rPr lang="en-US" dirty="0" err="1"/>
              <a:t>yöntem</a:t>
            </a:r>
            <a:r>
              <a:rPr lang="en-US" dirty="0"/>
              <a:t> </a:t>
            </a:r>
            <a:r>
              <a:rPr lang="en-US" dirty="0" err="1"/>
              <a:t>uzman</a:t>
            </a:r>
            <a:r>
              <a:rPr lang="en-US" dirty="0"/>
              <a:t> </a:t>
            </a:r>
            <a:r>
              <a:rPr lang="en-US" b="1" dirty="0"/>
              <a:t>risk </a:t>
            </a:r>
            <a:r>
              <a:rPr lang="en-US" b="1" dirty="0" err="1"/>
              <a:t>analisti</a:t>
            </a:r>
            <a:r>
              <a:rPr lang="en-US" b="1" dirty="0"/>
              <a:t> </a:t>
            </a:r>
            <a:r>
              <a:rPr lang="en-US" dirty="0" err="1"/>
              <a:t>gerektirmediği</a:t>
            </a:r>
            <a:r>
              <a:rPr lang="en-US" dirty="0"/>
              <a:t> için </a:t>
            </a:r>
            <a:r>
              <a:rPr lang="en-US" dirty="0" err="1"/>
              <a:t>gözden</a:t>
            </a:r>
            <a:r>
              <a:rPr lang="en-US" dirty="0"/>
              <a:t> </a:t>
            </a:r>
            <a:r>
              <a:rPr lang="en-US" dirty="0" err="1"/>
              <a:t>kaçabilecek</a:t>
            </a:r>
            <a:r>
              <a:rPr lang="en-US" dirty="0"/>
              <a:t> </a:t>
            </a:r>
            <a:r>
              <a:rPr lang="en-US" dirty="0" err="1"/>
              <a:t>tehlikeler</a:t>
            </a:r>
            <a:r>
              <a:rPr lang="en-US" dirty="0"/>
              <a:t> </a:t>
            </a:r>
            <a:r>
              <a:rPr lang="en-US" dirty="0" err="1"/>
              <a:t>olabilmektedir</a:t>
            </a:r>
            <a:r>
              <a:rPr lang="en-US" dirty="0"/>
              <a:t> </a:t>
            </a:r>
            <a:r>
              <a:rPr lang="en-US" dirty="0" err="1"/>
              <a:t>ve</a:t>
            </a:r>
            <a:r>
              <a:rPr lang="en-US" dirty="0"/>
              <a:t> </a:t>
            </a:r>
            <a:r>
              <a:rPr lang="en-US" dirty="0" err="1"/>
              <a:t>analist</a:t>
            </a:r>
            <a:r>
              <a:rPr lang="en-US" dirty="0"/>
              <a:t> </a:t>
            </a:r>
            <a:r>
              <a:rPr lang="en-US" dirty="0" err="1"/>
              <a:t>aynı</a:t>
            </a:r>
            <a:r>
              <a:rPr lang="en-US" dirty="0"/>
              <a:t> </a:t>
            </a:r>
            <a:r>
              <a:rPr lang="en-US" dirty="0" err="1"/>
              <a:t>noktaya</a:t>
            </a:r>
            <a:r>
              <a:rPr lang="en-US" dirty="0"/>
              <a:t> </a:t>
            </a:r>
            <a:r>
              <a:rPr lang="en-US" dirty="0" err="1"/>
              <a:t>odaklanıp</a:t>
            </a:r>
            <a:r>
              <a:rPr lang="en-US" dirty="0"/>
              <a:t> </a:t>
            </a:r>
            <a:r>
              <a:rPr lang="en-US" dirty="0" err="1"/>
              <a:t>farklı</a:t>
            </a:r>
            <a:r>
              <a:rPr lang="en-US" dirty="0"/>
              <a:t> </a:t>
            </a:r>
            <a:r>
              <a:rPr lang="en-US" dirty="0" err="1"/>
              <a:t>riskleri</a:t>
            </a:r>
            <a:r>
              <a:rPr lang="en-US" dirty="0"/>
              <a:t> </a:t>
            </a:r>
            <a:r>
              <a:rPr lang="en-US" dirty="0" err="1"/>
              <a:t>değerlendirmeyebilir</a:t>
            </a:r>
            <a:r>
              <a:rPr lang="en-US" dirty="0"/>
              <a:t>. </a:t>
            </a:r>
            <a:endParaRPr lang="tr-TR" dirty="0" smtClean="0"/>
          </a:p>
          <a:p>
            <a:pPr marL="0" indent="0">
              <a:buNone/>
            </a:pPr>
            <a:endParaRPr lang="tr-TR" dirty="0"/>
          </a:p>
          <a:p>
            <a:pPr marL="0" indent="0">
              <a:buNone/>
            </a:pPr>
            <a:r>
              <a:rPr lang="en-US" dirty="0" smtClean="0"/>
              <a:t>Bu </a:t>
            </a:r>
            <a:r>
              <a:rPr lang="en-US" dirty="0" err="1"/>
              <a:t>yüzden</a:t>
            </a:r>
            <a:r>
              <a:rPr lang="en-US" dirty="0"/>
              <a:t> </a:t>
            </a:r>
            <a:r>
              <a:rPr lang="en-US" dirty="0" err="1"/>
              <a:t>analiz</a:t>
            </a:r>
            <a:r>
              <a:rPr lang="en-US" dirty="0"/>
              <a:t> </a:t>
            </a:r>
            <a:r>
              <a:rPr lang="en-US" dirty="0" err="1"/>
              <a:t>sonuçları</a:t>
            </a:r>
            <a:r>
              <a:rPr lang="en-US" dirty="0"/>
              <a:t>, </a:t>
            </a:r>
            <a:r>
              <a:rPr lang="en-US" dirty="0" err="1"/>
              <a:t>analistlerden</a:t>
            </a:r>
            <a:r>
              <a:rPr lang="en-US" dirty="0"/>
              <a:t> </a:t>
            </a:r>
            <a:r>
              <a:rPr lang="en-US" dirty="0" err="1"/>
              <a:t>fazlasıyla</a:t>
            </a:r>
            <a:r>
              <a:rPr lang="en-US" dirty="0"/>
              <a:t> </a:t>
            </a:r>
            <a:r>
              <a:rPr lang="en-US" dirty="0" err="1"/>
              <a:t>etkilendiği</a:t>
            </a:r>
            <a:r>
              <a:rPr lang="en-US" dirty="0"/>
              <a:t> için </a:t>
            </a:r>
            <a:r>
              <a:rPr lang="en-US" dirty="0" err="1"/>
              <a:t>güvenilirliğinin</a:t>
            </a:r>
            <a:r>
              <a:rPr lang="en-US" dirty="0"/>
              <a:t> </a:t>
            </a:r>
            <a:r>
              <a:rPr lang="en-US" dirty="0" err="1"/>
              <a:t>irdelenmesi</a:t>
            </a:r>
            <a:r>
              <a:rPr lang="en-US" dirty="0"/>
              <a:t> </a:t>
            </a:r>
            <a:r>
              <a:rPr lang="en-US" dirty="0" err="1"/>
              <a:t>gerekmektedir</a:t>
            </a:r>
            <a:r>
              <a:rPr lang="en-US" dirty="0"/>
              <a:t>. </a:t>
            </a:r>
          </a:p>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4643986"/>
            <a:ext cx="1735737" cy="2045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389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en-US" b="1" dirty="0"/>
              <a:t>Risk </a:t>
            </a:r>
            <a:r>
              <a:rPr lang="en-US" b="1" dirty="0" err="1"/>
              <a:t>Değerlendirme</a:t>
            </a:r>
            <a:r>
              <a:rPr lang="en-US" b="1" dirty="0"/>
              <a:t> </a:t>
            </a:r>
            <a:r>
              <a:rPr lang="en-US" b="1" dirty="0" err="1"/>
              <a:t>Karar</a:t>
            </a:r>
            <a:r>
              <a:rPr lang="en-US" b="1" dirty="0"/>
              <a:t> </a:t>
            </a:r>
            <a:r>
              <a:rPr lang="en-US" b="1" dirty="0" err="1"/>
              <a:t>Matrisi</a:t>
            </a:r>
            <a:r>
              <a:rPr lang="en-US" b="1" dirty="0"/>
              <a:t> </a:t>
            </a:r>
            <a:endParaRPr lang="tr-TR" b="1" dirty="0" smtClean="0"/>
          </a:p>
          <a:p>
            <a:pPr marL="0" indent="0">
              <a:buNone/>
            </a:pPr>
            <a:r>
              <a:rPr lang="en-US" b="1" dirty="0" smtClean="0"/>
              <a:t>( </a:t>
            </a:r>
            <a:r>
              <a:rPr lang="en-US" b="1" dirty="0"/>
              <a:t>Risk Assessment Decision Matrix): </a:t>
            </a:r>
            <a:endParaRPr lang="tr-TR" b="1" dirty="0" smtClean="0"/>
          </a:p>
          <a:p>
            <a:pPr marL="0" indent="0">
              <a:buNone/>
            </a:pPr>
            <a:r>
              <a:rPr lang="en-US" dirty="0" err="1"/>
              <a:t>İki</a:t>
            </a:r>
            <a:r>
              <a:rPr lang="en-US" dirty="0"/>
              <a:t> </a:t>
            </a:r>
            <a:r>
              <a:rPr lang="en-US" dirty="0" err="1"/>
              <a:t>veya</a:t>
            </a:r>
            <a:r>
              <a:rPr lang="en-US" dirty="0"/>
              <a:t> </a:t>
            </a:r>
            <a:r>
              <a:rPr lang="en-US" dirty="0" err="1"/>
              <a:t>daha</a:t>
            </a:r>
            <a:r>
              <a:rPr lang="en-US" dirty="0"/>
              <a:t> </a:t>
            </a:r>
            <a:r>
              <a:rPr lang="en-US" dirty="0" err="1"/>
              <a:t>fazla</a:t>
            </a:r>
            <a:r>
              <a:rPr lang="en-US" dirty="0"/>
              <a:t> </a:t>
            </a:r>
            <a:r>
              <a:rPr lang="en-US" dirty="0" err="1"/>
              <a:t>değişken</a:t>
            </a:r>
            <a:r>
              <a:rPr lang="en-US" dirty="0"/>
              <a:t> </a:t>
            </a:r>
            <a:r>
              <a:rPr lang="en-US" dirty="0" err="1"/>
              <a:t>arasındaki</a:t>
            </a:r>
            <a:r>
              <a:rPr lang="en-US" dirty="0"/>
              <a:t> </a:t>
            </a:r>
            <a:r>
              <a:rPr lang="en-US" dirty="0" err="1"/>
              <a:t>ilişkiyi</a:t>
            </a:r>
            <a:r>
              <a:rPr lang="en-US" dirty="0"/>
              <a:t> </a:t>
            </a:r>
            <a:r>
              <a:rPr lang="en-US" dirty="0" err="1"/>
              <a:t>tanımlarken</a:t>
            </a:r>
            <a:r>
              <a:rPr lang="en-US" dirty="0"/>
              <a:t> </a:t>
            </a:r>
            <a:r>
              <a:rPr lang="en-US" dirty="0" err="1"/>
              <a:t>sıkça</a:t>
            </a:r>
            <a:r>
              <a:rPr lang="en-US" dirty="0"/>
              <a:t> </a:t>
            </a:r>
            <a:r>
              <a:rPr lang="en-US" dirty="0" err="1"/>
              <a:t>kullanılan</a:t>
            </a:r>
            <a:r>
              <a:rPr lang="en-US" dirty="0"/>
              <a:t> </a:t>
            </a:r>
            <a:r>
              <a:rPr lang="en-US" dirty="0" err="1"/>
              <a:t>yaklaşımlardan</a:t>
            </a:r>
            <a:r>
              <a:rPr lang="en-US" dirty="0"/>
              <a:t> </a:t>
            </a:r>
            <a:r>
              <a:rPr lang="en-US" dirty="0" err="1"/>
              <a:t>biridir</a:t>
            </a:r>
            <a:r>
              <a:rPr lang="en-US" dirty="0"/>
              <a:t>. </a:t>
            </a:r>
            <a:endParaRPr lang="tr-TR" dirty="0" smtClean="0"/>
          </a:p>
          <a:p>
            <a:pPr marL="0" indent="0">
              <a:buNone/>
            </a:pPr>
            <a:endParaRPr lang="tr-TR" dirty="0"/>
          </a:p>
          <a:p>
            <a:pPr marL="0" indent="0">
              <a:buNone/>
            </a:pPr>
            <a:r>
              <a:rPr lang="en-US" dirty="0" err="1" smtClean="0"/>
              <a:t>Sistem</a:t>
            </a:r>
            <a:r>
              <a:rPr lang="tr-TR" dirty="0" smtClean="0"/>
              <a:t>in yada sürecin </a:t>
            </a:r>
            <a:r>
              <a:rPr lang="en-US" dirty="0" err="1" smtClean="0"/>
              <a:t>güvenlik</a:t>
            </a:r>
            <a:r>
              <a:rPr lang="en-US" dirty="0" smtClean="0"/>
              <a:t> </a:t>
            </a:r>
            <a:r>
              <a:rPr lang="en-US" dirty="0" err="1"/>
              <a:t>düzeyinin</a:t>
            </a:r>
            <a:r>
              <a:rPr lang="en-US" dirty="0"/>
              <a:t> </a:t>
            </a:r>
            <a:r>
              <a:rPr lang="en-US" dirty="0" err="1"/>
              <a:t>tespiti</a:t>
            </a:r>
            <a:r>
              <a:rPr lang="en-US" dirty="0"/>
              <a:t> </a:t>
            </a:r>
            <a:r>
              <a:rPr lang="en-US" dirty="0" err="1"/>
              <a:t>ve</a:t>
            </a:r>
            <a:r>
              <a:rPr lang="en-US" dirty="0"/>
              <a:t> </a:t>
            </a:r>
            <a:r>
              <a:rPr lang="en-US" dirty="0" err="1"/>
              <a:t>analizi</a:t>
            </a:r>
            <a:r>
              <a:rPr lang="en-US" dirty="0"/>
              <a:t> </a:t>
            </a:r>
            <a:r>
              <a:rPr lang="en-US" dirty="0" err="1"/>
              <a:t>amacıyla</a:t>
            </a:r>
            <a:r>
              <a:rPr lang="en-US" dirty="0"/>
              <a:t> </a:t>
            </a:r>
            <a:r>
              <a:rPr lang="en-US" dirty="0" err="1"/>
              <a:t>geliştirilmiştir</a:t>
            </a:r>
            <a:r>
              <a:rPr lang="en-US" dirty="0"/>
              <a:t>. </a:t>
            </a:r>
            <a:endParaRPr lang="tr-TR" dirty="0"/>
          </a:p>
          <a:p>
            <a:pPr marL="0" indent="0">
              <a:buNone/>
            </a:pPr>
            <a:endParaRPr lang="tr-TR" dirty="0" smtClean="0"/>
          </a:p>
          <a:p>
            <a:pPr marL="0" indent="0">
              <a:buNone/>
            </a:pPr>
            <a:r>
              <a:rPr lang="en-US" dirty="0" smtClean="0"/>
              <a:t>L </a:t>
            </a:r>
            <a:r>
              <a:rPr lang="en-US" dirty="0"/>
              <a:t>tipi </a:t>
            </a:r>
            <a:r>
              <a:rPr lang="en-US" dirty="0" err="1"/>
              <a:t>Matris</a:t>
            </a:r>
            <a:r>
              <a:rPr lang="en-US" dirty="0"/>
              <a:t> </a:t>
            </a:r>
            <a:r>
              <a:rPr lang="en-US" dirty="0" err="1"/>
              <a:t>ve</a:t>
            </a:r>
            <a:r>
              <a:rPr lang="en-US" dirty="0"/>
              <a:t> X tipi </a:t>
            </a:r>
            <a:r>
              <a:rPr lang="en-US" dirty="0" err="1"/>
              <a:t>Matris</a:t>
            </a:r>
            <a:r>
              <a:rPr lang="en-US" dirty="0"/>
              <a:t> </a:t>
            </a:r>
            <a:r>
              <a:rPr lang="en-US" dirty="0" err="1"/>
              <a:t>Yöntemi</a:t>
            </a:r>
            <a:r>
              <a:rPr lang="en-US" dirty="0"/>
              <a:t> </a:t>
            </a:r>
            <a:r>
              <a:rPr lang="en-US" dirty="0" err="1"/>
              <a:t>örnek</a:t>
            </a:r>
            <a:r>
              <a:rPr lang="en-US" dirty="0"/>
              <a:t> </a:t>
            </a:r>
            <a:r>
              <a:rPr lang="en-US" dirty="0" err="1"/>
              <a:t>olarak</a:t>
            </a:r>
            <a:r>
              <a:rPr lang="en-US" dirty="0"/>
              <a:t> </a:t>
            </a:r>
            <a:r>
              <a:rPr lang="en-US" dirty="0" err="1"/>
              <a:t>gösterilebilir</a:t>
            </a:r>
            <a:r>
              <a:rPr lang="en-US" dirty="0"/>
              <a:t>. </a:t>
            </a:r>
          </a:p>
        </p:txBody>
      </p:sp>
    </p:spTree>
    <p:extLst>
      <p:ext uri="{BB962C8B-B14F-4D97-AF65-F5344CB8AC3E}">
        <p14:creationId xmlns:p14="http://schemas.microsoft.com/office/powerpoint/2010/main" val="254118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620688"/>
            <a:ext cx="8075240" cy="5853264"/>
          </a:xfrm>
        </p:spPr>
        <p:txBody>
          <a:bodyPr/>
          <a:lstStyle/>
          <a:p>
            <a:pPr marL="0" indent="0">
              <a:buNone/>
            </a:pPr>
            <a:r>
              <a:rPr lang="en-US" b="1" i="1" u="sng" dirty="0" err="1">
                <a:solidFill>
                  <a:srgbClr val="FF0000"/>
                </a:solidFill>
              </a:rPr>
              <a:t>İSG’nin</a:t>
            </a:r>
            <a:r>
              <a:rPr lang="en-US" b="1" i="1" u="sng" dirty="0">
                <a:solidFill>
                  <a:srgbClr val="FF0000"/>
                </a:solidFill>
              </a:rPr>
              <a:t> </a:t>
            </a:r>
            <a:r>
              <a:rPr lang="en-US" b="1" i="1" u="sng" dirty="0" err="1">
                <a:solidFill>
                  <a:srgbClr val="FF0000"/>
                </a:solidFill>
              </a:rPr>
              <a:t>temel</a:t>
            </a:r>
            <a:r>
              <a:rPr lang="en-US" b="1" i="1" u="sng" dirty="0">
                <a:solidFill>
                  <a:srgbClr val="FF0000"/>
                </a:solidFill>
              </a:rPr>
              <a:t> </a:t>
            </a:r>
            <a:r>
              <a:rPr lang="en-US" b="1" i="1" u="sng" dirty="0" err="1">
                <a:solidFill>
                  <a:srgbClr val="FF0000"/>
                </a:solidFill>
              </a:rPr>
              <a:t>amacı</a:t>
            </a:r>
            <a:r>
              <a:rPr lang="en-US" i="1" dirty="0">
                <a:solidFill>
                  <a:srgbClr val="FF0000"/>
                </a:solidFill>
              </a:rPr>
              <a:t>, </a:t>
            </a:r>
            <a:r>
              <a:rPr lang="en-US" i="1" dirty="0" err="1">
                <a:solidFill>
                  <a:srgbClr val="FF0000"/>
                </a:solidFill>
              </a:rPr>
              <a:t>iş</a:t>
            </a:r>
            <a:r>
              <a:rPr lang="en-US" i="1" dirty="0">
                <a:solidFill>
                  <a:srgbClr val="FF0000"/>
                </a:solidFill>
              </a:rPr>
              <a:t> </a:t>
            </a:r>
            <a:r>
              <a:rPr lang="en-US" i="1" dirty="0" err="1">
                <a:solidFill>
                  <a:srgbClr val="FF0000"/>
                </a:solidFill>
              </a:rPr>
              <a:t>yerlerindeki</a:t>
            </a:r>
            <a:r>
              <a:rPr lang="en-US" i="1" dirty="0">
                <a:solidFill>
                  <a:srgbClr val="FF0000"/>
                </a:solidFill>
              </a:rPr>
              <a:t> çalışma </a:t>
            </a:r>
            <a:r>
              <a:rPr lang="en-US" i="1" dirty="0" err="1">
                <a:solidFill>
                  <a:srgbClr val="FF0000"/>
                </a:solidFill>
              </a:rPr>
              <a:t>koşullarından</a:t>
            </a:r>
            <a:r>
              <a:rPr lang="en-US" i="1" dirty="0">
                <a:solidFill>
                  <a:srgbClr val="FF0000"/>
                </a:solidFill>
              </a:rPr>
              <a:t> </a:t>
            </a:r>
            <a:r>
              <a:rPr lang="en-US" i="1" dirty="0" err="1">
                <a:solidFill>
                  <a:srgbClr val="FF0000"/>
                </a:solidFill>
              </a:rPr>
              <a:t>kaynaklanan</a:t>
            </a:r>
            <a:r>
              <a:rPr lang="en-US" i="1" dirty="0">
                <a:solidFill>
                  <a:srgbClr val="FF0000"/>
                </a:solidFill>
              </a:rPr>
              <a:t> her </a:t>
            </a:r>
            <a:r>
              <a:rPr lang="en-US" i="1" dirty="0" err="1">
                <a:solidFill>
                  <a:srgbClr val="FF0000"/>
                </a:solidFill>
              </a:rPr>
              <a:t>türlü</a:t>
            </a:r>
            <a:r>
              <a:rPr lang="en-US" i="1" dirty="0">
                <a:solidFill>
                  <a:srgbClr val="FF0000"/>
                </a:solidFill>
              </a:rPr>
              <a:t> </a:t>
            </a:r>
            <a:r>
              <a:rPr lang="en-US" i="1" dirty="0" err="1">
                <a:solidFill>
                  <a:srgbClr val="FF0000"/>
                </a:solidFill>
              </a:rPr>
              <a:t>tehlike</a:t>
            </a:r>
            <a:r>
              <a:rPr lang="en-US" i="1" dirty="0">
                <a:solidFill>
                  <a:srgbClr val="FF0000"/>
                </a:solidFill>
              </a:rPr>
              <a:t> </a:t>
            </a:r>
            <a:r>
              <a:rPr lang="en-US" i="1" dirty="0" err="1">
                <a:solidFill>
                  <a:srgbClr val="FF0000"/>
                </a:solidFill>
              </a:rPr>
              <a:t>ve</a:t>
            </a:r>
            <a:r>
              <a:rPr lang="en-US" i="1" dirty="0">
                <a:solidFill>
                  <a:srgbClr val="FF0000"/>
                </a:solidFill>
              </a:rPr>
              <a:t> </a:t>
            </a:r>
            <a:r>
              <a:rPr lang="en-US" i="1" dirty="0" err="1">
                <a:solidFill>
                  <a:srgbClr val="FF0000"/>
                </a:solidFill>
              </a:rPr>
              <a:t>sağlık</a:t>
            </a:r>
            <a:r>
              <a:rPr lang="en-US" i="1" dirty="0">
                <a:solidFill>
                  <a:srgbClr val="FF0000"/>
                </a:solidFill>
              </a:rPr>
              <a:t> </a:t>
            </a:r>
            <a:r>
              <a:rPr lang="en-US" i="1" dirty="0" err="1">
                <a:solidFill>
                  <a:srgbClr val="FF0000"/>
                </a:solidFill>
              </a:rPr>
              <a:t>riskini</a:t>
            </a:r>
            <a:r>
              <a:rPr lang="en-US" i="1" dirty="0">
                <a:solidFill>
                  <a:srgbClr val="FF0000"/>
                </a:solidFill>
              </a:rPr>
              <a:t> </a:t>
            </a:r>
            <a:r>
              <a:rPr lang="en-US" i="1" dirty="0" err="1">
                <a:solidFill>
                  <a:srgbClr val="FF0000"/>
                </a:solidFill>
              </a:rPr>
              <a:t>azaltarak</a:t>
            </a:r>
            <a:r>
              <a:rPr lang="en-US" i="1" dirty="0">
                <a:solidFill>
                  <a:srgbClr val="FF0000"/>
                </a:solidFill>
              </a:rPr>
              <a:t>, </a:t>
            </a:r>
            <a:r>
              <a:rPr lang="en-US" i="1" dirty="0" err="1">
                <a:solidFill>
                  <a:srgbClr val="FF0000"/>
                </a:solidFill>
              </a:rPr>
              <a:t>kabul</a:t>
            </a:r>
            <a:r>
              <a:rPr lang="en-US" i="1" dirty="0">
                <a:solidFill>
                  <a:srgbClr val="FF0000"/>
                </a:solidFill>
              </a:rPr>
              <a:t> </a:t>
            </a:r>
            <a:r>
              <a:rPr lang="en-US" i="1" dirty="0" err="1">
                <a:solidFill>
                  <a:srgbClr val="FF0000"/>
                </a:solidFill>
              </a:rPr>
              <a:t>edilebilir</a:t>
            </a:r>
            <a:r>
              <a:rPr lang="en-US" i="1" dirty="0">
                <a:solidFill>
                  <a:srgbClr val="FF0000"/>
                </a:solidFill>
              </a:rPr>
              <a:t> risk </a:t>
            </a:r>
            <a:r>
              <a:rPr lang="en-US" i="1" dirty="0" err="1">
                <a:solidFill>
                  <a:srgbClr val="FF0000"/>
                </a:solidFill>
              </a:rPr>
              <a:t>seviyesine</a:t>
            </a:r>
            <a:r>
              <a:rPr lang="en-US" i="1" dirty="0">
                <a:solidFill>
                  <a:srgbClr val="FF0000"/>
                </a:solidFill>
              </a:rPr>
              <a:t> </a:t>
            </a:r>
            <a:r>
              <a:rPr lang="en-US" i="1" dirty="0" err="1">
                <a:solidFill>
                  <a:srgbClr val="FF0000"/>
                </a:solidFill>
              </a:rPr>
              <a:t>düşürmektir</a:t>
            </a:r>
            <a:r>
              <a:rPr lang="en-US" dirty="0"/>
              <a:t>. </a:t>
            </a:r>
            <a:endParaRPr lang="tr-TR" dirty="0" smtClean="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r>
              <a:rPr lang="en-US" dirty="0" err="1"/>
              <a:t>Önemi</a:t>
            </a:r>
            <a:r>
              <a:rPr lang="en-US" dirty="0"/>
              <a:t> </a:t>
            </a:r>
            <a:r>
              <a:rPr lang="en-US" dirty="0" err="1"/>
              <a:t>giderek</a:t>
            </a:r>
            <a:r>
              <a:rPr lang="en-US" dirty="0"/>
              <a:t> </a:t>
            </a:r>
            <a:r>
              <a:rPr lang="en-US" dirty="0" err="1"/>
              <a:t>artan</a:t>
            </a:r>
            <a:r>
              <a:rPr lang="en-US" dirty="0"/>
              <a:t> </a:t>
            </a:r>
            <a:r>
              <a:rPr lang="en-US" dirty="0" err="1"/>
              <a:t>İSG’nin</a:t>
            </a:r>
            <a:r>
              <a:rPr lang="en-US" dirty="0"/>
              <a:t> </a:t>
            </a:r>
            <a:r>
              <a:rPr lang="en-US" dirty="0" err="1"/>
              <a:t>temelini</a:t>
            </a:r>
            <a:r>
              <a:rPr lang="en-US" dirty="0"/>
              <a:t>, risk </a:t>
            </a:r>
            <a:r>
              <a:rPr lang="en-US" dirty="0" err="1"/>
              <a:t>yönetimi</a:t>
            </a:r>
            <a:r>
              <a:rPr lang="en-US" dirty="0"/>
              <a:t> </a:t>
            </a:r>
            <a:r>
              <a:rPr lang="en-US" dirty="0" err="1"/>
              <a:t>oluşturmaktadır</a:t>
            </a:r>
            <a:r>
              <a:rPr lang="en-US" dirty="0"/>
              <a:t>. Risk </a:t>
            </a:r>
            <a:r>
              <a:rPr lang="en-US" dirty="0" err="1"/>
              <a:t>yönetimi</a:t>
            </a:r>
            <a:r>
              <a:rPr lang="en-US" dirty="0"/>
              <a:t>, İSG </a:t>
            </a:r>
            <a:r>
              <a:rPr lang="en-US" dirty="0" err="1"/>
              <a:t>konuları</a:t>
            </a:r>
            <a:r>
              <a:rPr lang="en-US" dirty="0"/>
              <a:t> </a:t>
            </a:r>
            <a:r>
              <a:rPr lang="en-US" dirty="0" err="1"/>
              <a:t>ile</a:t>
            </a:r>
            <a:r>
              <a:rPr lang="en-US" dirty="0"/>
              <a:t> </a:t>
            </a:r>
            <a:r>
              <a:rPr lang="en-US" dirty="0" err="1"/>
              <a:t>ilgili</a:t>
            </a:r>
            <a:r>
              <a:rPr lang="en-US" dirty="0"/>
              <a:t> </a:t>
            </a:r>
            <a:r>
              <a:rPr lang="en-US" dirty="0" err="1"/>
              <a:t>karar</a:t>
            </a:r>
            <a:r>
              <a:rPr lang="en-US" dirty="0"/>
              <a:t> </a:t>
            </a:r>
            <a:r>
              <a:rPr lang="en-US" dirty="0" err="1"/>
              <a:t>alan</a:t>
            </a:r>
            <a:r>
              <a:rPr lang="en-US" dirty="0"/>
              <a:t> </a:t>
            </a:r>
            <a:r>
              <a:rPr lang="en-US" dirty="0" err="1" smtClean="0"/>
              <a:t>yöneticilere</a:t>
            </a:r>
            <a:r>
              <a:rPr lang="tr-TR" dirty="0"/>
              <a:t>;</a:t>
            </a:r>
            <a:r>
              <a:rPr lang="en-US" dirty="0" smtClean="0"/>
              <a:t> </a:t>
            </a:r>
            <a:r>
              <a:rPr lang="en-US" dirty="0" err="1"/>
              <a:t>sistematik</a:t>
            </a:r>
            <a:r>
              <a:rPr lang="en-US" dirty="0"/>
              <a:t> </a:t>
            </a:r>
            <a:r>
              <a:rPr lang="en-US" dirty="0" err="1"/>
              <a:t>bir</a:t>
            </a:r>
            <a:r>
              <a:rPr lang="en-US" dirty="0"/>
              <a:t> </a:t>
            </a:r>
            <a:r>
              <a:rPr lang="en-US" dirty="0" err="1"/>
              <a:t>yaklaşım</a:t>
            </a:r>
            <a:r>
              <a:rPr lang="en-US" dirty="0"/>
              <a:t> </a:t>
            </a:r>
            <a:r>
              <a:rPr lang="en-US" dirty="0" err="1"/>
              <a:t>sunmakta</a:t>
            </a:r>
            <a:r>
              <a:rPr lang="en-US" dirty="0"/>
              <a:t> </a:t>
            </a:r>
            <a:r>
              <a:rPr lang="en-US" dirty="0" err="1"/>
              <a:t>ve</a:t>
            </a:r>
            <a:r>
              <a:rPr lang="en-US" dirty="0"/>
              <a:t> </a:t>
            </a:r>
            <a:r>
              <a:rPr lang="en-US" dirty="0" err="1"/>
              <a:t>birçok</a:t>
            </a:r>
            <a:r>
              <a:rPr lang="en-US" dirty="0"/>
              <a:t> </a:t>
            </a:r>
            <a:r>
              <a:rPr lang="en-US" dirty="0" err="1"/>
              <a:t>teknik</a:t>
            </a:r>
            <a:r>
              <a:rPr lang="en-US" dirty="0"/>
              <a:t> </a:t>
            </a:r>
            <a:r>
              <a:rPr lang="en-US" dirty="0" err="1"/>
              <a:t>değerlendirmeyi</a:t>
            </a:r>
            <a:r>
              <a:rPr lang="en-US" dirty="0"/>
              <a:t> </a:t>
            </a:r>
            <a:r>
              <a:rPr lang="en-US" dirty="0" err="1"/>
              <a:t>ve</a:t>
            </a:r>
            <a:r>
              <a:rPr lang="en-US" dirty="0"/>
              <a:t> </a:t>
            </a:r>
            <a:r>
              <a:rPr lang="en-US" dirty="0" err="1"/>
              <a:t>yöntemleri</a:t>
            </a:r>
            <a:r>
              <a:rPr lang="en-US" dirty="0"/>
              <a:t> </a:t>
            </a:r>
            <a:r>
              <a:rPr lang="en-US" dirty="0" err="1"/>
              <a:t>sürecin</a:t>
            </a:r>
            <a:r>
              <a:rPr lang="en-US" dirty="0"/>
              <a:t> </a:t>
            </a:r>
            <a:r>
              <a:rPr lang="en-US" dirty="0" err="1"/>
              <a:t>içine</a:t>
            </a:r>
            <a:r>
              <a:rPr lang="en-US" dirty="0"/>
              <a:t> </a:t>
            </a:r>
            <a:r>
              <a:rPr lang="en-US" dirty="0" err="1"/>
              <a:t>katarak</a:t>
            </a:r>
            <a:r>
              <a:rPr lang="en-US" dirty="0"/>
              <a:t> </a:t>
            </a:r>
            <a:r>
              <a:rPr lang="en-US" dirty="0" err="1"/>
              <a:t>önlemeye</a:t>
            </a:r>
            <a:r>
              <a:rPr lang="en-US" dirty="0"/>
              <a:t> </a:t>
            </a:r>
            <a:r>
              <a:rPr lang="en-US" dirty="0" err="1"/>
              <a:t>dayalı</a:t>
            </a:r>
            <a:r>
              <a:rPr lang="en-US" dirty="0"/>
              <a:t> </a:t>
            </a:r>
            <a:r>
              <a:rPr lang="en-US" dirty="0" err="1"/>
              <a:t>karar</a:t>
            </a:r>
            <a:r>
              <a:rPr lang="en-US" dirty="0"/>
              <a:t> </a:t>
            </a:r>
            <a:r>
              <a:rPr lang="en-US" dirty="0" err="1"/>
              <a:t>verebilme</a:t>
            </a:r>
            <a:r>
              <a:rPr lang="en-US" dirty="0"/>
              <a:t> </a:t>
            </a:r>
            <a:r>
              <a:rPr lang="en-US" dirty="0" err="1"/>
              <a:t>gücü</a:t>
            </a:r>
            <a:r>
              <a:rPr lang="en-US" dirty="0"/>
              <a:t> </a:t>
            </a:r>
            <a:r>
              <a:rPr lang="en-US" dirty="0" err="1"/>
              <a:t>sağlamaktadır</a:t>
            </a: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538" y="2132856"/>
            <a:ext cx="28289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9046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179512" y="188640"/>
            <a:ext cx="8496944" cy="6357320"/>
          </a:xfrm>
        </p:spPr>
        <p:txBody>
          <a:bodyPr>
            <a:normAutofit/>
          </a:bodyPr>
          <a:lstStyle/>
          <a:p>
            <a:pPr marL="0" indent="0">
              <a:buNone/>
            </a:pPr>
            <a:r>
              <a:rPr lang="en-US" sz="2000" b="1" dirty="0"/>
              <a:t>L tipi </a:t>
            </a:r>
            <a:r>
              <a:rPr lang="en-US" sz="2000" b="1" dirty="0" err="1"/>
              <a:t>matris</a:t>
            </a:r>
            <a:r>
              <a:rPr lang="en-US" sz="2000" b="1" dirty="0"/>
              <a:t> </a:t>
            </a:r>
            <a:r>
              <a:rPr lang="en-US" sz="2000" b="1" dirty="0" err="1"/>
              <a:t>analizi</a:t>
            </a:r>
            <a:r>
              <a:rPr lang="en-US" sz="2000" b="1" dirty="0"/>
              <a:t> </a:t>
            </a:r>
            <a:endParaRPr lang="tr-TR" sz="2000" b="1" dirty="0" smtClean="0"/>
          </a:p>
          <a:p>
            <a:pPr marL="0" indent="0" algn="just">
              <a:buNone/>
            </a:pPr>
            <a:endParaRPr lang="en-US" sz="2000" dirty="0"/>
          </a:p>
          <a:p>
            <a:pPr marL="0" indent="0" algn="just">
              <a:buNone/>
            </a:pPr>
            <a:r>
              <a:rPr lang="en-US" sz="2000" dirty="0" err="1"/>
              <a:t>İstenmeyen</a:t>
            </a:r>
            <a:r>
              <a:rPr lang="en-US" sz="2000" dirty="0"/>
              <a:t> </a:t>
            </a:r>
            <a:r>
              <a:rPr lang="en-US" sz="2000" dirty="0" err="1"/>
              <a:t>bir</a:t>
            </a:r>
            <a:r>
              <a:rPr lang="en-US" sz="2000" dirty="0"/>
              <a:t> </a:t>
            </a:r>
            <a:r>
              <a:rPr lang="en-US" sz="2000" dirty="0" err="1"/>
              <a:t>olayın</a:t>
            </a:r>
            <a:r>
              <a:rPr lang="en-US" sz="2000" dirty="0"/>
              <a:t> </a:t>
            </a:r>
            <a:r>
              <a:rPr lang="en-US" sz="2000" dirty="0" err="1"/>
              <a:t>gerçekleşme</a:t>
            </a:r>
            <a:r>
              <a:rPr lang="en-US" sz="2000" dirty="0"/>
              <a:t> </a:t>
            </a:r>
            <a:r>
              <a:rPr lang="en-US" sz="2000" dirty="0" err="1"/>
              <a:t>ihtimali</a:t>
            </a:r>
            <a:r>
              <a:rPr lang="en-US" sz="2000" dirty="0"/>
              <a:t> </a:t>
            </a:r>
            <a:r>
              <a:rPr lang="en-US" sz="2000" dirty="0" err="1"/>
              <a:t>ile</a:t>
            </a:r>
            <a:r>
              <a:rPr lang="en-US" sz="2000" dirty="0"/>
              <a:t> </a:t>
            </a:r>
            <a:r>
              <a:rPr lang="en-US" sz="2000" dirty="0" err="1"/>
              <a:t>gerçekleşmesi</a:t>
            </a:r>
            <a:r>
              <a:rPr lang="en-US" sz="2000" dirty="0"/>
              <a:t> </a:t>
            </a:r>
            <a:r>
              <a:rPr lang="en-US" sz="2000" dirty="0" err="1"/>
              <a:t>durumunda</a:t>
            </a:r>
            <a:r>
              <a:rPr lang="en-US" sz="2000" dirty="0"/>
              <a:t> </a:t>
            </a:r>
            <a:r>
              <a:rPr lang="en-US" sz="2000" dirty="0" err="1"/>
              <a:t>sonucunun</a:t>
            </a:r>
            <a:r>
              <a:rPr lang="en-US" sz="2000" dirty="0"/>
              <a:t> </a:t>
            </a:r>
            <a:r>
              <a:rPr lang="en-US" sz="2000" dirty="0" err="1"/>
              <a:t>nasıl</a:t>
            </a:r>
            <a:r>
              <a:rPr lang="en-US" sz="2000" dirty="0"/>
              <a:t> </a:t>
            </a:r>
            <a:r>
              <a:rPr lang="en-US" sz="2000" dirty="0" err="1"/>
              <a:t>değerlendirileceğine</a:t>
            </a:r>
            <a:r>
              <a:rPr lang="en-US" sz="2000" dirty="0"/>
              <a:t> </a:t>
            </a:r>
            <a:r>
              <a:rPr lang="en-US" sz="2000" dirty="0" err="1"/>
              <a:t>ilişkin</a:t>
            </a:r>
            <a:r>
              <a:rPr lang="en-US" sz="2000" dirty="0"/>
              <a:t> </a:t>
            </a:r>
            <a:r>
              <a:rPr lang="en-US" sz="2000" dirty="0" err="1"/>
              <a:t>bir</a:t>
            </a:r>
            <a:r>
              <a:rPr lang="en-US" sz="2000" dirty="0"/>
              <a:t> </a:t>
            </a:r>
            <a:r>
              <a:rPr lang="en-US" sz="2000" dirty="0" err="1"/>
              <a:t>metottur</a:t>
            </a:r>
            <a:r>
              <a:rPr lang="en-US" sz="2000" dirty="0"/>
              <a:t>. </a:t>
            </a:r>
            <a:endParaRPr lang="tr-TR" sz="2000" dirty="0" smtClean="0"/>
          </a:p>
          <a:p>
            <a:pPr marL="0" indent="0" algn="just">
              <a:buNone/>
            </a:pPr>
            <a:r>
              <a:rPr lang="en-US" sz="2000" dirty="0" err="1" smtClean="0"/>
              <a:t>Yani</a:t>
            </a:r>
            <a:r>
              <a:rPr lang="en-US" sz="2000" dirty="0" smtClean="0"/>
              <a:t> </a:t>
            </a:r>
            <a:r>
              <a:rPr lang="en-US" sz="2000" b="1" dirty="0" err="1"/>
              <a:t>sebep-sonuç</a:t>
            </a:r>
            <a:r>
              <a:rPr lang="en-US" sz="2000" dirty="0"/>
              <a:t> </a:t>
            </a:r>
            <a:r>
              <a:rPr lang="en-US" sz="2000" dirty="0" err="1"/>
              <a:t>ilişkileri</a:t>
            </a:r>
            <a:r>
              <a:rPr lang="en-US" sz="2000" dirty="0"/>
              <a:t> </a:t>
            </a:r>
            <a:r>
              <a:rPr lang="en-US" sz="2000" dirty="0" err="1"/>
              <a:t>değerlendirilirken</a:t>
            </a:r>
            <a:r>
              <a:rPr lang="en-US" sz="2000" dirty="0"/>
              <a:t> </a:t>
            </a:r>
            <a:r>
              <a:rPr lang="en-US" sz="2000" dirty="0" err="1"/>
              <a:t>kullanılmaktadır</a:t>
            </a:r>
            <a:r>
              <a:rPr lang="en-US" sz="2000" dirty="0"/>
              <a:t>. </a:t>
            </a:r>
            <a:endParaRPr lang="tr-TR" sz="2000" dirty="0" smtClean="0"/>
          </a:p>
          <a:p>
            <a:pPr marL="0" indent="0" algn="just">
              <a:buNone/>
            </a:pPr>
            <a:endParaRPr lang="tr-TR" sz="2000" dirty="0"/>
          </a:p>
          <a:p>
            <a:pPr marL="0" indent="0" algn="just">
              <a:buNone/>
            </a:pPr>
            <a:r>
              <a:rPr lang="en-US" sz="2000" dirty="0" smtClean="0"/>
              <a:t>5 </a:t>
            </a:r>
            <a:r>
              <a:rPr lang="en-US" sz="2000" dirty="0"/>
              <a:t>x 5 </a:t>
            </a:r>
            <a:r>
              <a:rPr lang="en-US" sz="2000" dirty="0" err="1"/>
              <a:t>Matris</a:t>
            </a:r>
            <a:r>
              <a:rPr lang="en-US" sz="2000" dirty="0"/>
              <a:t> </a:t>
            </a:r>
            <a:r>
              <a:rPr lang="en-US" sz="2000" dirty="0" err="1"/>
              <a:t>diyagramı</a:t>
            </a:r>
            <a:r>
              <a:rPr lang="en-US" sz="2000" dirty="0"/>
              <a:t> (L Tipi </a:t>
            </a:r>
            <a:r>
              <a:rPr lang="en-US" sz="2000" dirty="0" err="1"/>
              <a:t>Matris</a:t>
            </a:r>
            <a:r>
              <a:rPr lang="en-US" sz="2000" dirty="0"/>
              <a:t>) </a:t>
            </a:r>
            <a:r>
              <a:rPr lang="en-US" sz="2000" dirty="0" err="1"/>
              <a:t>olarak</a:t>
            </a:r>
            <a:r>
              <a:rPr lang="en-US" sz="2000" dirty="0"/>
              <a:t> da </a:t>
            </a:r>
            <a:r>
              <a:rPr lang="en-US" sz="2000" dirty="0" err="1"/>
              <a:t>adlandırılır</a:t>
            </a:r>
            <a:r>
              <a:rPr lang="en-US" sz="2000" dirty="0"/>
              <a:t>. </a:t>
            </a:r>
            <a:r>
              <a:rPr lang="en-US" sz="2000" dirty="0" err="1"/>
              <a:t>Kolay</a:t>
            </a:r>
            <a:r>
              <a:rPr lang="en-US" sz="2000" dirty="0"/>
              <a:t> </a:t>
            </a:r>
            <a:r>
              <a:rPr lang="en-US" sz="2000" dirty="0" err="1"/>
              <a:t>bir</a:t>
            </a:r>
            <a:r>
              <a:rPr lang="en-US" sz="2000" dirty="0"/>
              <a:t> </a:t>
            </a:r>
            <a:r>
              <a:rPr lang="en-US" sz="2000" dirty="0" err="1"/>
              <a:t>metottur</a:t>
            </a:r>
            <a:r>
              <a:rPr lang="en-US" sz="2000" dirty="0"/>
              <a:t> </a:t>
            </a:r>
            <a:r>
              <a:rPr lang="en-US" sz="2000" dirty="0" err="1"/>
              <a:t>ve</a:t>
            </a:r>
            <a:r>
              <a:rPr lang="en-US" sz="2000" dirty="0"/>
              <a:t> </a:t>
            </a:r>
            <a:r>
              <a:rPr lang="en-US" sz="2000" b="1" dirty="0" err="1"/>
              <a:t>tek</a:t>
            </a:r>
            <a:r>
              <a:rPr lang="en-US" sz="2000" b="1" dirty="0"/>
              <a:t> </a:t>
            </a:r>
            <a:r>
              <a:rPr lang="en-US" sz="2000" b="1" dirty="0" err="1"/>
              <a:t>analist</a:t>
            </a:r>
            <a:r>
              <a:rPr lang="en-US" sz="2000" b="1" dirty="0"/>
              <a:t> </a:t>
            </a:r>
            <a:r>
              <a:rPr lang="en-US" sz="2000" dirty="0" err="1"/>
              <a:t>ile</a:t>
            </a:r>
            <a:r>
              <a:rPr lang="en-US" sz="2000" dirty="0"/>
              <a:t> </a:t>
            </a:r>
            <a:r>
              <a:rPr lang="en-US" sz="2000" dirty="0" err="1"/>
              <a:t>uygulanabilir</a:t>
            </a:r>
            <a:r>
              <a:rPr lang="en-US" sz="2000" dirty="0"/>
              <a:t>. </a:t>
            </a:r>
            <a:r>
              <a:rPr lang="en-US" sz="2000" dirty="0" err="1"/>
              <a:t>Ancak</a:t>
            </a:r>
            <a:r>
              <a:rPr lang="en-US" sz="2000" dirty="0"/>
              <a:t> </a:t>
            </a:r>
            <a:r>
              <a:rPr lang="en-US" sz="2000" dirty="0" err="1"/>
              <a:t>analistin</a:t>
            </a:r>
            <a:r>
              <a:rPr lang="en-US" sz="2000" dirty="0"/>
              <a:t> </a:t>
            </a:r>
            <a:r>
              <a:rPr lang="en-US" sz="2000" dirty="0" err="1"/>
              <a:t>tecrübesi</a:t>
            </a:r>
            <a:r>
              <a:rPr lang="en-US" sz="2000" dirty="0"/>
              <a:t> </a:t>
            </a:r>
            <a:r>
              <a:rPr lang="en-US" sz="2000" dirty="0" err="1"/>
              <a:t>sonuçları</a:t>
            </a:r>
            <a:r>
              <a:rPr lang="en-US" sz="2000" dirty="0"/>
              <a:t> </a:t>
            </a:r>
            <a:r>
              <a:rPr lang="en-US" sz="2000" dirty="0" err="1"/>
              <a:t>etkilemektedir</a:t>
            </a:r>
            <a:r>
              <a:rPr lang="en-US" sz="2000" dirty="0"/>
              <a:t>. Bu </a:t>
            </a:r>
            <a:r>
              <a:rPr lang="en-US" sz="2000" dirty="0" err="1"/>
              <a:t>sebeple</a:t>
            </a:r>
            <a:r>
              <a:rPr lang="en-US" sz="2000" dirty="0"/>
              <a:t> </a:t>
            </a:r>
            <a:r>
              <a:rPr lang="en-US" sz="2000" dirty="0" err="1"/>
              <a:t>karmaşık</a:t>
            </a:r>
            <a:r>
              <a:rPr lang="en-US" sz="2000" dirty="0"/>
              <a:t> </a:t>
            </a:r>
            <a:r>
              <a:rPr lang="en-US" sz="2000" dirty="0" err="1"/>
              <a:t>ve</a:t>
            </a:r>
            <a:r>
              <a:rPr lang="en-US" sz="2000" dirty="0"/>
              <a:t> </a:t>
            </a:r>
            <a:r>
              <a:rPr lang="en-US" sz="2000" dirty="0" err="1"/>
              <a:t>fazla</a:t>
            </a:r>
            <a:r>
              <a:rPr lang="en-US" sz="2000" dirty="0"/>
              <a:t> </a:t>
            </a:r>
            <a:r>
              <a:rPr lang="en-US" sz="2000" dirty="0" err="1"/>
              <a:t>iş</a:t>
            </a:r>
            <a:r>
              <a:rPr lang="en-US" sz="2000" dirty="0"/>
              <a:t> </a:t>
            </a:r>
            <a:r>
              <a:rPr lang="en-US" sz="2000" dirty="0" err="1"/>
              <a:t>akışlarına</a:t>
            </a:r>
            <a:r>
              <a:rPr lang="en-US" sz="2000" dirty="0"/>
              <a:t> </a:t>
            </a:r>
            <a:r>
              <a:rPr lang="en-US" sz="2000" dirty="0" err="1"/>
              <a:t>işlemlere</a:t>
            </a:r>
            <a:r>
              <a:rPr lang="en-US" sz="2000" dirty="0"/>
              <a:t> </a:t>
            </a:r>
            <a:r>
              <a:rPr lang="en-US" sz="2000" dirty="0" err="1"/>
              <a:t>sahip</a:t>
            </a:r>
            <a:r>
              <a:rPr lang="en-US" sz="2000" dirty="0"/>
              <a:t> </a:t>
            </a:r>
            <a:r>
              <a:rPr lang="en-US" sz="2000" dirty="0" err="1"/>
              <a:t>işletmelerde</a:t>
            </a:r>
            <a:r>
              <a:rPr lang="en-US" sz="2000" dirty="0"/>
              <a:t> </a:t>
            </a:r>
            <a:r>
              <a:rPr lang="en-US" sz="2000" dirty="0" err="1"/>
              <a:t>yalnızca</a:t>
            </a:r>
            <a:r>
              <a:rPr lang="en-US" sz="2000" dirty="0"/>
              <a:t> </a:t>
            </a:r>
            <a:r>
              <a:rPr lang="en-US" sz="2000" dirty="0" err="1"/>
              <a:t>bu</a:t>
            </a:r>
            <a:r>
              <a:rPr lang="en-US" sz="2000" dirty="0"/>
              <a:t> </a:t>
            </a:r>
            <a:r>
              <a:rPr lang="en-US" sz="2000" dirty="0" err="1"/>
              <a:t>metodu</a:t>
            </a:r>
            <a:r>
              <a:rPr lang="en-US" sz="2000" dirty="0"/>
              <a:t> </a:t>
            </a:r>
            <a:r>
              <a:rPr lang="en-US" sz="2000" dirty="0" err="1"/>
              <a:t>uygulamak</a:t>
            </a:r>
            <a:r>
              <a:rPr lang="en-US" sz="2000" dirty="0"/>
              <a:t> </a:t>
            </a:r>
            <a:r>
              <a:rPr lang="en-US" sz="2000" dirty="0" err="1"/>
              <a:t>yeterli</a:t>
            </a:r>
            <a:r>
              <a:rPr lang="en-US" sz="2000" dirty="0"/>
              <a:t> </a:t>
            </a:r>
            <a:r>
              <a:rPr lang="en-US" sz="2000" dirty="0" err="1"/>
              <a:t>olmayabilir</a:t>
            </a:r>
            <a:r>
              <a:rPr lang="en-US" sz="2000" dirty="0"/>
              <a:t>. </a:t>
            </a:r>
            <a:r>
              <a:rPr lang="en-US" sz="2000" dirty="0" err="1"/>
              <a:t>Tehlike</a:t>
            </a:r>
            <a:r>
              <a:rPr lang="en-US" sz="2000" dirty="0"/>
              <a:t> </a:t>
            </a:r>
            <a:r>
              <a:rPr lang="en-US" sz="2000" dirty="0" err="1"/>
              <a:t>tespitleri</a:t>
            </a:r>
            <a:r>
              <a:rPr lang="en-US" sz="2000" dirty="0"/>
              <a:t>, </a:t>
            </a:r>
            <a:r>
              <a:rPr lang="en-US" sz="2000" dirty="0" err="1"/>
              <a:t>işletmedeki</a:t>
            </a:r>
            <a:r>
              <a:rPr lang="en-US" sz="2000" dirty="0"/>
              <a:t> </a:t>
            </a:r>
            <a:r>
              <a:rPr lang="en-US" sz="2000" dirty="0" err="1"/>
              <a:t>değişimler</a:t>
            </a:r>
            <a:r>
              <a:rPr lang="en-US" sz="2000" dirty="0"/>
              <a:t> </a:t>
            </a:r>
            <a:r>
              <a:rPr lang="en-US" sz="2000" dirty="0" err="1"/>
              <a:t>ve</a:t>
            </a:r>
            <a:r>
              <a:rPr lang="en-US" sz="2000" dirty="0"/>
              <a:t> </a:t>
            </a:r>
            <a:r>
              <a:rPr lang="en-US" sz="2000" dirty="0" err="1"/>
              <a:t>acil</a:t>
            </a:r>
            <a:r>
              <a:rPr lang="en-US" sz="2000" dirty="0"/>
              <a:t> </a:t>
            </a:r>
            <a:r>
              <a:rPr lang="en-US" sz="2000" dirty="0" err="1"/>
              <a:t>durumlarda</a:t>
            </a:r>
            <a:r>
              <a:rPr lang="en-US" sz="2000" dirty="0"/>
              <a:t> da </a:t>
            </a:r>
            <a:r>
              <a:rPr lang="en-US" sz="2000" dirty="0" err="1"/>
              <a:t>hazırlanabilir</a:t>
            </a:r>
            <a:r>
              <a:rPr lang="en-US" sz="2000" dirty="0"/>
              <a:t>. </a:t>
            </a:r>
          </a:p>
        </p:txBody>
      </p:sp>
    </p:spTree>
    <p:extLst>
      <p:ext uri="{BB962C8B-B14F-4D97-AF65-F5344CB8AC3E}">
        <p14:creationId xmlns:p14="http://schemas.microsoft.com/office/powerpoint/2010/main" val="1237518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7467600" cy="6357320"/>
          </a:xfrm>
        </p:spPr>
        <p:txBody>
          <a:bodyPr>
            <a:normAutofit lnSpcReduction="10000"/>
          </a:bodyPr>
          <a:lstStyle/>
          <a:p>
            <a:pPr marL="0" indent="0">
              <a:buNone/>
            </a:pPr>
            <a:r>
              <a:rPr lang="en-US" dirty="0"/>
              <a:t>Bu </a:t>
            </a:r>
            <a:r>
              <a:rPr lang="en-US" dirty="0" err="1"/>
              <a:t>metot</a:t>
            </a:r>
            <a:r>
              <a:rPr lang="en-US" dirty="0"/>
              <a:t> </a:t>
            </a:r>
            <a:r>
              <a:rPr lang="en-US" dirty="0" err="1"/>
              <a:t>ile</a:t>
            </a:r>
            <a:r>
              <a:rPr lang="en-US" dirty="0"/>
              <a:t> </a:t>
            </a:r>
            <a:r>
              <a:rPr lang="en-US" dirty="0" err="1"/>
              <a:t>öncelikle</a:t>
            </a:r>
            <a:r>
              <a:rPr lang="en-US" dirty="0"/>
              <a:t> </a:t>
            </a:r>
            <a:r>
              <a:rPr lang="en-US" dirty="0" err="1"/>
              <a:t>tespit</a:t>
            </a:r>
            <a:r>
              <a:rPr lang="en-US" dirty="0"/>
              <a:t> </a:t>
            </a:r>
            <a:r>
              <a:rPr lang="en-US" dirty="0" err="1"/>
              <a:t>edilen</a:t>
            </a:r>
            <a:r>
              <a:rPr lang="en-US" dirty="0"/>
              <a:t> </a:t>
            </a:r>
            <a:r>
              <a:rPr lang="en-US" dirty="0" err="1"/>
              <a:t>bir</a:t>
            </a:r>
            <a:r>
              <a:rPr lang="en-US" dirty="0"/>
              <a:t> </a:t>
            </a:r>
            <a:r>
              <a:rPr lang="en-US" dirty="0" err="1"/>
              <a:t>tehlikenin</a:t>
            </a:r>
            <a:r>
              <a:rPr lang="en-US" dirty="0"/>
              <a:t> </a:t>
            </a:r>
            <a:r>
              <a:rPr lang="en-US" dirty="0" err="1"/>
              <a:t>gerçekleşme</a:t>
            </a:r>
            <a:r>
              <a:rPr lang="en-US" dirty="0"/>
              <a:t> </a:t>
            </a:r>
            <a:r>
              <a:rPr lang="en-US" dirty="0" err="1"/>
              <a:t>ihtimali</a:t>
            </a:r>
            <a:r>
              <a:rPr lang="en-US" dirty="0"/>
              <a:t> </a:t>
            </a:r>
            <a:r>
              <a:rPr lang="en-US" dirty="0" err="1"/>
              <a:t>ile</a:t>
            </a:r>
            <a:r>
              <a:rPr lang="en-US" dirty="0"/>
              <a:t> </a:t>
            </a:r>
            <a:r>
              <a:rPr lang="en-US" dirty="0" err="1"/>
              <a:t>gerçekleşmesi</a:t>
            </a:r>
            <a:r>
              <a:rPr lang="en-US" dirty="0"/>
              <a:t> </a:t>
            </a:r>
            <a:r>
              <a:rPr lang="en-US" dirty="0" err="1"/>
              <a:t>sonrasında</a:t>
            </a:r>
            <a:r>
              <a:rPr lang="en-US" dirty="0"/>
              <a:t> </a:t>
            </a:r>
            <a:r>
              <a:rPr lang="en-US" dirty="0" err="1"/>
              <a:t>sonucunun</a:t>
            </a:r>
            <a:r>
              <a:rPr lang="en-US" dirty="0"/>
              <a:t> </a:t>
            </a:r>
            <a:r>
              <a:rPr lang="en-US" dirty="0" err="1"/>
              <a:t>derecelendirilmesi</a:t>
            </a:r>
            <a:r>
              <a:rPr lang="en-US" dirty="0"/>
              <a:t> </a:t>
            </a:r>
            <a:r>
              <a:rPr lang="en-US" dirty="0" err="1"/>
              <a:t>ve</a:t>
            </a:r>
            <a:r>
              <a:rPr lang="en-US" dirty="0"/>
              <a:t> </a:t>
            </a:r>
            <a:r>
              <a:rPr lang="en-US" dirty="0" err="1"/>
              <a:t>ölçümü</a:t>
            </a:r>
            <a:r>
              <a:rPr lang="en-US" dirty="0"/>
              <a:t> </a:t>
            </a:r>
            <a:r>
              <a:rPr lang="en-US" dirty="0" err="1"/>
              <a:t>yapılır</a:t>
            </a:r>
            <a:r>
              <a:rPr lang="en-US" dirty="0"/>
              <a:t>. </a:t>
            </a:r>
            <a:r>
              <a:rPr lang="en-US" i="1" dirty="0" err="1"/>
              <a:t>Basit</a:t>
            </a:r>
            <a:r>
              <a:rPr lang="en-US" i="1" dirty="0"/>
              <a:t> </a:t>
            </a:r>
            <a:r>
              <a:rPr lang="en-US" i="1" dirty="0" err="1"/>
              <a:t>anlamda</a:t>
            </a:r>
            <a:r>
              <a:rPr lang="en-US" i="1" dirty="0"/>
              <a:t> risk </a:t>
            </a:r>
            <a:r>
              <a:rPr lang="en-US" i="1" dirty="0" err="1"/>
              <a:t>yönetim</a:t>
            </a:r>
            <a:r>
              <a:rPr lang="en-US" i="1" dirty="0"/>
              <a:t> </a:t>
            </a:r>
            <a:r>
              <a:rPr lang="en-US" i="1" dirty="0" err="1"/>
              <a:t>sistemi</a:t>
            </a:r>
            <a:r>
              <a:rPr lang="en-US" i="1" dirty="0"/>
              <a:t> </a:t>
            </a:r>
            <a:r>
              <a:rPr lang="en-US" i="1" dirty="0" err="1"/>
              <a:t>beş</a:t>
            </a:r>
            <a:r>
              <a:rPr lang="en-US" i="1" dirty="0"/>
              <a:t> </a:t>
            </a:r>
            <a:r>
              <a:rPr lang="en-US" i="1" dirty="0" err="1"/>
              <a:t>adımdan</a:t>
            </a:r>
            <a:r>
              <a:rPr lang="en-US" i="1" dirty="0"/>
              <a:t> </a:t>
            </a:r>
            <a:r>
              <a:rPr lang="en-US" i="1" dirty="0" err="1"/>
              <a:t>oluşur</a:t>
            </a:r>
            <a:r>
              <a:rPr lang="en-US" i="1" dirty="0"/>
              <a:t>. </a:t>
            </a:r>
            <a:endParaRPr lang="en-US" dirty="0"/>
          </a:p>
          <a:p>
            <a:r>
              <a:rPr lang="en-US" dirty="0"/>
              <a:t>1. </a:t>
            </a:r>
            <a:r>
              <a:rPr lang="en-US" dirty="0" err="1"/>
              <a:t>Adım</a:t>
            </a:r>
            <a:r>
              <a:rPr lang="en-US" dirty="0"/>
              <a:t>: </a:t>
            </a:r>
            <a:r>
              <a:rPr lang="en-US" dirty="0" err="1"/>
              <a:t>Tehlikelerin</a:t>
            </a:r>
            <a:r>
              <a:rPr lang="en-US" dirty="0"/>
              <a:t> </a:t>
            </a:r>
            <a:r>
              <a:rPr lang="en-US" dirty="0" err="1"/>
              <a:t>Belirlenmesi</a:t>
            </a:r>
            <a:r>
              <a:rPr lang="en-US" dirty="0"/>
              <a:t> </a:t>
            </a:r>
          </a:p>
          <a:p>
            <a:r>
              <a:rPr lang="en-US" dirty="0"/>
              <a:t>2.Adım: </a:t>
            </a:r>
            <a:r>
              <a:rPr lang="en-US" dirty="0" err="1"/>
              <a:t>Risklerin</a:t>
            </a:r>
            <a:r>
              <a:rPr lang="en-US" dirty="0"/>
              <a:t> </a:t>
            </a:r>
            <a:r>
              <a:rPr lang="en-US" dirty="0" err="1"/>
              <a:t>Değerlendirilmesi</a:t>
            </a:r>
            <a:r>
              <a:rPr lang="en-US" dirty="0"/>
              <a:t> </a:t>
            </a:r>
          </a:p>
          <a:p>
            <a:r>
              <a:rPr lang="en-US" dirty="0"/>
              <a:t>3. </a:t>
            </a:r>
            <a:r>
              <a:rPr lang="en-US" dirty="0" err="1"/>
              <a:t>Adım</a:t>
            </a:r>
            <a:r>
              <a:rPr lang="en-US" dirty="0"/>
              <a:t>: </a:t>
            </a:r>
            <a:r>
              <a:rPr lang="en-US" dirty="0" err="1"/>
              <a:t>Kontrol</a:t>
            </a:r>
            <a:r>
              <a:rPr lang="en-US" dirty="0"/>
              <a:t> </a:t>
            </a:r>
            <a:r>
              <a:rPr lang="en-US" dirty="0" err="1"/>
              <a:t>Tedbirlerine</a:t>
            </a:r>
            <a:r>
              <a:rPr lang="en-US" dirty="0"/>
              <a:t> </a:t>
            </a:r>
            <a:r>
              <a:rPr lang="en-US" dirty="0" err="1"/>
              <a:t>Karar</a:t>
            </a:r>
            <a:r>
              <a:rPr lang="en-US" dirty="0"/>
              <a:t> </a:t>
            </a:r>
            <a:r>
              <a:rPr lang="en-US" dirty="0" err="1"/>
              <a:t>Verilmesi</a:t>
            </a:r>
            <a:r>
              <a:rPr lang="en-US" dirty="0"/>
              <a:t> </a:t>
            </a:r>
          </a:p>
          <a:p>
            <a:r>
              <a:rPr lang="en-US" dirty="0"/>
              <a:t>4. </a:t>
            </a:r>
            <a:r>
              <a:rPr lang="en-US" dirty="0" err="1"/>
              <a:t>Adım</a:t>
            </a:r>
            <a:r>
              <a:rPr lang="en-US" dirty="0"/>
              <a:t>: </a:t>
            </a:r>
            <a:r>
              <a:rPr lang="en-US" dirty="0" err="1"/>
              <a:t>Kontrol</a:t>
            </a:r>
            <a:r>
              <a:rPr lang="en-US" dirty="0"/>
              <a:t> </a:t>
            </a:r>
            <a:r>
              <a:rPr lang="en-US" dirty="0" err="1"/>
              <a:t>Tedbirlerinin</a:t>
            </a:r>
            <a:r>
              <a:rPr lang="en-US" dirty="0"/>
              <a:t> Uygulanması </a:t>
            </a:r>
          </a:p>
          <a:p>
            <a:r>
              <a:rPr lang="en-US" dirty="0"/>
              <a:t>5.Adım: </a:t>
            </a:r>
            <a:r>
              <a:rPr lang="en-US" dirty="0" err="1"/>
              <a:t>İzleme</a:t>
            </a:r>
            <a:r>
              <a:rPr lang="en-US" dirty="0"/>
              <a:t> </a:t>
            </a:r>
            <a:r>
              <a:rPr lang="en-US" dirty="0" err="1"/>
              <a:t>ve</a:t>
            </a:r>
            <a:r>
              <a:rPr lang="en-US" dirty="0"/>
              <a:t> </a:t>
            </a:r>
            <a:r>
              <a:rPr lang="en-US" dirty="0" err="1"/>
              <a:t>Tekrar</a:t>
            </a:r>
            <a:r>
              <a:rPr lang="en-US" dirty="0"/>
              <a:t> </a:t>
            </a:r>
            <a:r>
              <a:rPr lang="en-US" dirty="0" err="1"/>
              <a:t>Gözden</a:t>
            </a:r>
            <a:r>
              <a:rPr lang="en-US" dirty="0"/>
              <a:t> </a:t>
            </a:r>
            <a:r>
              <a:rPr lang="en-US" dirty="0" err="1"/>
              <a:t>Geçirme</a:t>
            </a:r>
            <a:r>
              <a:rPr lang="en-US" dirty="0"/>
              <a:t> </a:t>
            </a:r>
            <a:endParaRPr lang="tr-TR" dirty="0" smtClean="0"/>
          </a:p>
          <a:p>
            <a:endParaRPr lang="tr-TR" dirty="0"/>
          </a:p>
          <a:p>
            <a:pPr marL="0" indent="0">
              <a:buNone/>
            </a:pPr>
            <a:r>
              <a:rPr lang="en-US" dirty="0"/>
              <a:t>L </a:t>
            </a:r>
            <a:r>
              <a:rPr lang="en-US" dirty="0" err="1"/>
              <a:t>matris</a:t>
            </a:r>
            <a:r>
              <a:rPr lang="en-US" dirty="0"/>
              <a:t> </a:t>
            </a:r>
            <a:r>
              <a:rPr lang="en-US" dirty="0" err="1"/>
              <a:t>yönteminde</a:t>
            </a:r>
            <a:r>
              <a:rPr lang="en-US" dirty="0"/>
              <a:t> </a:t>
            </a:r>
            <a:r>
              <a:rPr lang="en-US" dirty="0" err="1"/>
              <a:t>öncelikli</a:t>
            </a:r>
            <a:r>
              <a:rPr lang="en-US" dirty="0"/>
              <a:t> </a:t>
            </a:r>
            <a:r>
              <a:rPr lang="en-US" dirty="0" err="1"/>
              <a:t>olarak</a:t>
            </a:r>
            <a:r>
              <a:rPr lang="en-US" dirty="0"/>
              <a:t> </a:t>
            </a:r>
            <a:r>
              <a:rPr lang="en-US" b="1" dirty="0"/>
              <a:t>risk </a:t>
            </a:r>
            <a:r>
              <a:rPr lang="en-US" b="1" dirty="0" err="1"/>
              <a:t>değerlendirme</a:t>
            </a:r>
            <a:r>
              <a:rPr lang="en-US" b="1" dirty="0"/>
              <a:t> </a:t>
            </a:r>
            <a:r>
              <a:rPr lang="en-US" b="1" dirty="0" err="1"/>
              <a:t>ekibi</a:t>
            </a:r>
            <a:r>
              <a:rPr lang="en-US" dirty="0"/>
              <a:t> </a:t>
            </a:r>
            <a:r>
              <a:rPr lang="en-US" dirty="0" err="1"/>
              <a:t>belirlenir</a:t>
            </a:r>
            <a:r>
              <a:rPr lang="en-US" dirty="0"/>
              <a:t>. Bu </a:t>
            </a:r>
            <a:r>
              <a:rPr lang="en-US" dirty="0" err="1"/>
              <a:t>ekip</a:t>
            </a:r>
            <a:r>
              <a:rPr lang="en-US" dirty="0"/>
              <a:t> </a:t>
            </a:r>
            <a:r>
              <a:rPr lang="en-US" dirty="0" err="1"/>
              <a:t>tarafından</a:t>
            </a:r>
            <a:r>
              <a:rPr lang="en-US" dirty="0"/>
              <a:t> </a:t>
            </a:r>
            <a:r>
              <a:rPr lang="en-US" b="1" dirty="0" err="1"/>
              <a:t>saha</a:t>
            </a:r>
            <a:r>
              <a:rPr lang="en-US" b="1" dirty="0"/>
              <a:t> </a:t>
            </a:r>
            <a:r>
              <a:rPr lang="en-US" b="1" dirty="0" err="1"/>
              <a:t>kontrolleri</a:t>
            </a:r>
            <a:r>
              <a:rPr lang="en-US" dirty="0"/>
              <a:t> </a:t>
            </a:r>
            <a:r>
              <a:rPr lang="en-US" dirty="0" err="1"/>
              <a:t>yapılarak</a:t>
            </a:r>
            <a:r>
              <a:rPr lang="en-US" dirty="0"/>
              <a:t> </a:t>
            </a:r>
            <a:r>
              <a:rPr lang="en-US" dirty="0" err="1" smtClean="0"/>
              <a:t>Tablod</a:t>
            </a:r>
            <a:r>
              <a:rPr lang="tr-TR" dirty="0"/>
              <a:t>a</a:t>
            </a:r>
            <a:r>
              <a:rPr lang="en-US" dirty="0" smtClean="0"/>
              <a:t> </a:t>
            </a:r>
            <a:r>
              <a:rPr lang="en-US" dirty="0" err="1"/>
              <a:t>belirtilen</a:t>
            </a:r>
            <a:r>
              <a:rPr lang="en-US" dirty="0"/>
              <a:t> </a:t>
            </a:r>
            <a:r>
              <a:rPr lang="en-US" dirty="0" err="1"/>
              <a:t>tehlike</a:t>
            </a:r>
            <a:r>
              <a:rPr lang="en-US" dirty="0"/>
              <a:t> </a:t>
            </a:r>
            <a:r>
              <a:rPr lang="en-US" dirty="0" err="1"/>
              <a:t>başlıklarına</a:t>
            </a:r>
            <a:r>
              <a:rPr lang="en-US" dirty="0"/>
              <a:t> </a:t>
            </a:r>
            <a:r>
              <a:rPr lang="en-US" dirty="0" err="1"/>
              <a:t>uygun</a:t>
            </a:r>
            <a:r>
              <a:rPr lang="en-US" dirty="0"/>
              <a:t> </a:t>
            </a:r>
            <a:r>
              <a:rPr lang="en-US" dirty="0" err="1"/>
              <a:t>olarak</a:t>
            </a:r>
            <a:r>
              <a:rPr lang="en-US" dirty="0"/>
              <a:t> </a:t>
            </a:r>
            <a:r>
              <a:rPr lang="en-US" dirty="0" err="1"/>
              <a:t>işyerinin</a:t>
            </a:r>
            <a:r>
              <a:rPr lang="en-US" dirty="0"/>
              <a:t> </a:t>
            </a:r>
            <a:r>
              <a:rPr lang="en-US" dirty="0" err="1"/>
              <a:t>muhtemel</a:t>
            </a:r>
            <a:r>
              <a:rPr lang="en-US" dirty="0"/>
              <a:t> </a:t>
            </a:r>
            <a:r>
              <a:rPr lang="en-US" dirty="0" err="1"/>
              <a:t>tehlikeleri</a:t>
            </a:r>
            <a:r>
              <a:rPr lang="en-US" dirty="0"/>
              <a:t> </a:t>
            </a:r>
            <a:r>
              <a:rPr lang="en-US" dirty="0" err="1"/>
              <a:t>belirlenir</a:t>
            </a:r>
            <a:r>
              <a:rPr lang="en-US" dirty="0" smtClean="0"/>
              <a:t>. </a:t>
            </a:r>
            <a:endParaRPr lang="en-US" dirty="0"/>
          </a:p>
        </p:txBody>
      </p:sp>
    </p:spTree>
    <p:extLst>
      <p:ext uri="{BB962C8B-B14F-4D97-AF65-F5344CB8AC3E}">
        <p14:creationId xmlns:p14="http://schemas.microsoft.com/office/powerpoint/2010/main" val="1332785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3" y="0"/>
            <a:ext cx="6422851" cy="589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3" y="5899358"/>
            <a:ext cx="6432723"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704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323528" y="332656"/>
            <a:ext cx="7178662" cy="5281118"/>
          </a:xfrm>
          <a:prstGeom prst="rect">
            <a:avLst/>
          </a:prstGeom>
        </p:spPr>
      </p:pic>
    </p:spTree>
    <p:extLst>
      <p:ext uri="{BB962C8B-B14F-4D97-AF65-F5344CB8AC3E}">
        <p14:creationId xmlns:p14="http://schemas.microsoft.com/office/powerpoint/2010/main" val="308547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107504" y="404664"/>
            <a:ext cx="8680282" cy="5709121"/>
          </a:xfrm>
          <a:prstGeom prst="rect">
            <a:avLst/>
          </a:prstGeom>
        </p:spPr>
      </p:pic>
    </p:spTree>
    <p:extLst>
      <p:ext uri="{BB962C8B-B14F-4D97-AF65-F5344CB8AC3E}">
        <p14:creationId xmlns:p14="http://schemas.microsoft.com/office/powerpoint/2010/main" val="768218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98" y="1268760"/>
            <a:ext cx="66675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562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7879090" cy="570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602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395536" y="260648"/>
            <a:ext cx="8002126" cy="5781129"/>
          </a:xfrm>
          <a:prstGeom prst="rect">
            <a:avLst/>
          </a:prstGeom>
        </p:spPr>
      </p:pic>
    </p:spTree>
    <p:extLst>
      <p:ext uri="{BB962C8B-B14F-4D97-AF65-F5344CB8AC3E}">
        <p14:creationId xmlns:p14="http://schemas.microsoft.com/office/powerpoint/2010/main" val="2451094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60648"/>
            <a:ext cx="6783462" cy="6369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080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7822685" cy="506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12" y="235996"/>
            <a:ext cx="7845217" cy="120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52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260648"/>
            <a:ext cx="7467600" cy="6213304"/>
          </a:xfrm>
        </p:spPr>
        <p:txBody>
          <a:bodyPr/>
          <a:lstStyle/>
          <a:p>
            <a:pPr marL="0" indent="0">
              <a:buNone/>
            </a:pPr>
            <a:r>
              <a:rPr lang="en-US" dirty="0"/>
              <a:t>Risk </a:t>
            </a:r>
            <a:r>
              <a:rPr lang="en-US" dirty="0" err="1"/>
              <a:t>yönetiminin</a:t>
            </a:r>
            <a:r>
              <a:rPr lang="en-US" dirty="0"/>
              <a:t> </a:t>
            </a:r>
            <a:r>
              <a:rPr lang="en-US" dirty="0" err="1"/>
              <a:t>temelini</a:t>
            </a:r>
            <a:r>
              <a:rPr lang="en-US" dirty="0"/>
              <a:t> </a:t>
            </a:r>
            <a:r>
              <a:rPr lang="en-US" dirty="0" err="1"/>
              <a:t>ise</a:t>
            </a:r>
            <a:r>
              <a:rPr lang="en-US" dirty="0"/>
              <a:t>, risk </a:t>
            </a:r>
            <a:r>
              <a:rPr lang="en-US" dirty="0" err="1"/>
              <a:t>değerlendirmesi</a:t>
            </a:r>
            <a:r>
              <a:rPr lang="en-US" dirty="0"/>
              <a:t> </a:t>
            </a:r>
            <a:r>
              <a:rPr lang="en-US" dirty="0" err="1"/>
              <a:t>oluşturur</a:t>
            </a:r>
            <a:r>
              <a:rPr lang="en-US" dirty="0"/>
              <a:t>. </a:t>
            </a:r>
            <a:endParaRPr lang="tr-TR" dirty="0" smtClean="0"/>
          </a:p>
          <a:p>
            <a:pPr marL="0" indent="0">
              <a:buNone/>
            </a:pPr>
            <a:r>
              <a:rPr lang="en-US" dirty="0" smtClean="0"/>
              <a:t>Risk </a:t>
            </a:r>
            <a:r>
              <a:rPr lang="en-US" dirty="0" err="1"/>
              <a:t>değerlendirmesi</a:t>
            </a:r>
            <a:r>
              <a:rPr lang="en-US" dirty="0"/>
              <a:t> </a:t>
            </a:r>
            <a:r>
              <a:rPr lang="en-US" dirty="0" err="1"/>
              <a:t>faaliyetleri</a:t>
            </a:r>
            <a:r>
              <a:rPr lang="en-US" dirty="0"/>
              <a:t> </a:t>
            </a:r>
            <a:r>
              <a:rPr lang="en-US" dirty="0" err="1"/>
              <a:t>işverene</a:t>
            </a:r>
            <a:r>
              <a:rPr lang="en-US" dirty="0"/>
              <a:t>; </a:t>
            </a:r>
            <a:r>
              <a:rPr lang="tr-TR" dirty="0" smtClean="0"/>
              <a:t> </a:t>
            </a:r>
          </a:p>
          <a:p>
            <a:r>
              <a:rPr lang="tr-TR" dirty="0" smtClean="0"/>
              <a:t>T</a:t>
            </a:r>
            <a:r>
              <a:rPr lang="en-US" dirty="0" err="1" smtClean="0"/>
              <a:t>ehlikelerin</a:t>
            </a:r>
            <a:r>
              <a:rPr lang="en-US" dirty="0" smtClean="0"/>
              <a:t> </a:t>
            </a:r>
            <a:r>
              <a:rPr lang="en-US" dirty="0" err="1"/>
              <a:t>belirlenmesi</a:t>
            </a:r>
            <a:r>
              <a:rPr lang="en-US" dirty="0"/>
              <a:t>, </a:t>
            </a:r>
            <a:endParaRPr lang="tr-TR" dirty="0" smtClean="0"/>
          </a:p>
          <a:p>
            <a:r>
              <a:rPr lang="tr-TR" dirty="0" smtClean="0"/>
              <a:t>R</a:t>
            </a:r>
            <a:r>
              <a:rPr lang="en-US" dirty="0" err="1" smtClean="0"/>
              <a:t>isklerin</a:t>
            </a:r>
            <a:r>
              <a:rPr lang="en-US" dirty="0" smtClean="0"/>
              <a:t> </a:t>
            </a:r>
            <a:r>
              <a:rPr lang="en-US" dirty="0" err="1"/>
              <a:t>önceden</a:t>
            </a:r>
            <a:r>
              <a:rPr lang="en-US" dirty="0"/>
              <a:t> </a:t>
            </a:r>
            <a:r>
              <a:rPr lang="en-US" dirty="0" err="1"/>
              <a:t>tespiti</a:t>
            </a:r>
            <a:r>
              <a:rPr lang="en-US" dirty="0"/>
              <a:t>, </a:t>
            </a:r>
            <a:endParaRPr lang="tr-TR" dirty="0" smtClean="0"/>
          </a:p>
          <a:p>
            <a:r>
              <a:rPr lang="tr-TR" dirty="0" err="1"/>
              <a:t>T</a:t>
            </a:r>
            <a:r>
              <a:rPr lang="en-US" dirty="0" err="1" smtClean="0"/>
              <a:t>edbirler</a:t>
            </a:r>
            <a:r>
              <a:rPr lang="en-US" dirty="0" smtClean="0"/>
              <a:t> </a:t>
            </a:r>
            <a:r>
              <a:rPr lang="en-US" dirty="0" err="1"/>
              <a:t>alınarak</a:t>
            </a:r>
            <a:r>
              <a:rPr lang="en-US" dirty="0"/>
              <a:t> </a:t>
            </a:r>
            <a:r>
              <a:rPr lang="en-US" dirty="0" err="1"/>
              <a:t>olası</a:t>
            </a:r>
            <a:r>
              <a:rPr lang="en-US" dirty="0"/>
              <a:t> </a:t>
            </a:r>
            <a:r>
              <a:rPr lang="en-US" dirty="0" err="1"/>
              <a:t>kazaların</a:t>
            </a:r>
            <a:r>
              <a:rPr lang="en-US" dirty="0"/>
              <a:t> </a:t>
            </a:r>
            <a:r>
              <a:rPr lang="en-US" dirty="0" err="1"/>
              <a:t>önlenmesi</a:t>
            </a:r>
            <a:r>
              <a:rPr lang="en-US" dirty="0"/>
              <a:t>, </a:t>
            </a:r>
            <a:r>
              <a:rPr lang="tr-TR" dirty="0" smtClean="0"/>
              <a:t>          </a:t>
            </a:r>
            <a:r>
              <a:rPr lang="en-US" dirty="0" err="1" smtClean="0"/>
              <a:t>kayıpların</a:t>
            </a:r>
            <a:r>
              <a:rPr lang="en-US" dirty="0" smtClean="0"/>
              <a:t> </a:t>
            </a:r>
            <a:r>
              <a:rPr lang="en-US" dirty="0" err="1"/>
              <a:t>azaltılması</a:t>
            </a:r>
            <a:r>
              <a:rPr lang="en-US" dirty="0"/>
              <a:t>, </a:t>
            </a:r>
            <a:endParaRPr lang="tr-TR" dirty="0" smtClean="0"/>
          </a:p>
          <a:p>
            <a:r>
              <a:rPr lang="tr-TR" dirty="0" err="1"/>
              <a:t>Ü</a:t>
            </a:r>
            <a:r>
              <a:rPr lang="en-US" dirty="0" err="1" smtClean="0"/>
              <a:t>retimde</a:t>
            </a:r>
            <a:r>
              <a:rPr lang="en-US" dirty="0" smtClean="0"/>
              <a:t> </a:t>
            </a:r>
            <a:r>
              <a:rPr lang="en-US" dirty="0" err="1"/>
              <a:t>kalite</a:t>
            </a:r>
            <a:r>
              <a:rPr lang="en-US" dirty="0"/>
              <a:t> </a:t>
            </a:r>
            <a:r>
              <a:rPr lang="en-US" dirty="0" err="1"/>
              <a:t>ve</a:t>
            </a:r>
            <a:r>
              <a:rPr lang="en-US" dirty="0"/>
              <a:t> </a:t>
            </a:r>
            <a:r>
              <a:rPr lang="en-US" dirty="0" err="1"/>
              <a:t>verim</a:t>
            </a:r>
            <a:r>
              <a:rPr lang="en-US" dirty="0"/>
              <a:t> </a:t>
            </a:r>
            <a:r>
              <a:rPr lang="en-US" dirty="0" err="1"/>
              <a:t>artışı</a:t>
            </a:r>
            <a:r>
              <a:rPr lang="en-US" dirty="0"/>
              <a:t> </a:t>
            </a:r>
            <a:r>
              <a:rPr lang="en-US" dirty="0" err="1"/>
              <a:t>sağlanması</a:t>
            </a:r>
            <a:r>
              <a:rPr lang="en-US" dirty="0"/>
              <a:t>, </a:t>
            </a:r>
            <a:endParaRPr lang="tr-TR" dirty="0" smtClean="0"/>
          </a:p>
          <a:p>
            <a:r>
              <a:rPr lang="tr-TR" dirty="0" err="1"/>
              <a:t>A</a:t>
            </a:r>
            <a:r>
              <a:rPr lang="en-US" dirty="0" err="1" smtClean="0"/>
              <a:t>cil</a:t>
            </a:r>
            <a:r>
              <a:rPr lang="en-US" dirty="0" smtClean="0"/>
              <a:t> </a:t>
            </a:r>
            <a:r>
              <a:rPr lang="en-US" dirty="0" err="1"/>
              <a:t>durumlara</a:t>
            </a:r>
            <a:r>
              <a:rPr lang="en-US" dirty="0"/>
              <a:t> </a:t>
            </a:r>
            <a:r>
              <a:rPr lang="en-US" dirty="0" err="1"/>
              <a:t>hazır</a:t>
            </a:r>
            <a:r>
              <a:rPr lang="en-US" dirty="0"/>
              <a:t> </a:t>
            </a:r>
            <a:r>
              <a:rPr lang="en-US" dirty="0" err="1"/>
              <a:t>olma</a:t>
            </a:r>
            <a:r>
              <a:rPr lang="en-US" dirty="0"/>
              <a:t> </a:t>
            </a:r>
            <a:r>
              <a:rPr lang="en-US" dirty="0" err="1"/>
              <a:t>gibi</a:t>
            </a:r>
            <a:r>
              <a:rPr lang="en-US" dirty="0"/>
              <a:t> </a:t>
            </a:r>
            <a:r>
              <a:rPr lang="en-US" dirty="0" err="1"/>
              <a:t>birçok</a:t>
            </a:r>
            <a:r>
              <a:rPr lang="en-US" dirty="0"/>
              <a:t> </a:t>
            </a:r>
            <a:r>
              <a:rPr lang="en-US" dirty="0" err="1"/>
              <a:t>konuda</a:t>
            </a:r>
            <a:r>
              <a:rPr lang="en-US" dirty="0"/>
              <a:t> </a:t>
            </a:r>
            <a:r>
              <a:rPr lang="en-US" dirty="0" err="1"/>
              <a:t>fayda</a:t>
            </a:r>
            <a:r>
              <a:rPr lang="en-US" dirty="0"/>
              <a:t> </a:t>
            </a:r>
            <a:r>
              <a:rPr lang="en-US" dirty="0" err="1"/>
              <a:t>sağlamaktadır</a:t>
            </a:r>
            <a:r>
              <a:rPr lang="en-US" dirty="0"/>
              <a:t>. </a:t>
            </a:r>
            <a:endParaRPr lang="tr-TR" dirty="0"/>
          </a:p>
          <a:p>
            <a:pPr marL="0" indent="0">
              <a:buNone/>
            </a:pPr>
            <a:endParaRPr lang="tr-TR" dirty="0" smtClean="0"/>
          </a:p>
          <a:p>
            <a:pPr marL="0" indent="0">
              <a:buNone/>
            </a:pPr>
            <a:r>
              <a:rPr lang="en-US" dirty="0" smtClean="0"/>
              <a:t>Bu </a:t>
            </a:r>
            <a:r>
              <a:rPr lang="en-US" dirty="0" err="1"/>
              <a:t>nedenle</a:t>
            </a:r>
            <a:r>
              <a:rPr lang="en-US" dirty="0"/>
              <a:t> risk </a:t>
            </a:r>
            <a:r>
              <a:rPr lang="en-US" dirty="0" err="1"/>
              <a:t>değerlendirmesi</a:t>
            </a:r>
            <a:r>
              <a:rPr lang="en-US" dirty="0"/>
              <a:t> </a:t>
            </a:r>
            <a:r>
              <a:rPr lang="en-US" dirty="0" err="1"/>
              <a:t>ve</a:t>
            </a:r>
            <a:r>
              <a:rPr lang="en-US" dirty="0"/>
              <a:t> </a:t>
            </a:r>
            <a:r>
              <a:rPr lang="en-US" dirty="0" err="1"/>
              <a:t>yönetimi</a:t>
            </a:r>
            <a:r>
              <a:rPr lang="en-US" dirty="0"/>
              <a:t> </a:t>
            </a:r>
            <a:r>
              <a:rPr lang="en-US" dirty="0" err="1"/>
              <a:t>günümüzde</a:t>
            </a:r>
            <a:r>
              <a:rPr lang="en-US" dirty="0"/>
              <a:t> </a:t>
            </a:r>
            <a:r>
              <a:rPr lang="en-US" dirty="0" err="1"/>
              <a:t>sektörlerin</a:t>
            </a:r>
            <a:r>
              <a:rPr lang="en-US" dirty="0"/>
              <a:t> </a:t>
            </a:r>
            <a:r>
              <a:rPr lang="en-US" dirty="0" err="1"/>
              <a:t>vazgeçilmez</a:t>
            </a:r>
            <a:r>
              <a:rPr lang="en-US" dirty="0"/>
              <a:t> </a:t>
            </a:r>
            <a:r>
              <a:rPr lang="en-US" dirty="0" err="1"/>
              <a:t>unsurlarından</a:t>
            </a:r>
            <a:r>
              <a:rPr lang="en-US" dirty="0"/>
              <a:t> </a:t>
            </a:r>
            <a:r>
              <a:rPr lang="en-US" dirty="0" err="1"/>
              <a:t>biri</a:t>
            </a:r>
            <a:r>
              <a:rPr lang="en-US" dirty="0"/>
              <a:t> </a:t>
            </a:r>
            <a:r>
              <a:rPr lang="en-US" dirty="0" err="1"/>
              <a:t>hâline</a:t>
            </a:r>
            <a:r>
              <a:rPr lang="en-US" dirty="0"/>
              <a:t> </a:t>
            </a:r>
            <a:r>
              <a:rPr lang="en-US" dirty="0" err="1"/>
              <a:t>gelmiştir</a:t>
            </a:r>
            <a:r>
              <a:rPr lang="en-US" dirty="0"/>
              <a:t>. </a:t>
            </a:r>
          </a:p>
        </p:txBody>
      </p:sp>
    </p:spTree>
    <p:extLst>
      <p:ext uri="{BB962C8B-B14F-4D97-AF65-F5344CB8AC3E}">
        <p14:creationId xmlns:p14="http://schemas.microsoft.com/office/powerpoint/2010/main" val="2124092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539552" y="764704"/>
            <a:ext cx="7845527" cy="5184576"/>
          </a:xfrm>
          <a:prstGeom prst="rect">
            <a:avLst/>
          </a:prstGeom>
        </p:spPr>
      </p:pic>
    </p:spTree>
    <p:extLst>
      <p:ext uri="{BB962C8B-B14F-4D97-AF65-F5344CB8AC3E}">
        <p14:creationId xmlns:p14="http://schemas.microsoft.com/office/powerpoint/2010/main" val="2839493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323850" y="925699"/>
            <a:ext cx="7600950" cy="5098676"/>
          </a:xfrm>
          <a:prstGeom prst="rect">
            <a:avLst/>
          </a:prstGeom>
        </p:spPr>
      </p:pic>
    </p:spTree>
    <p:extLst>
      <p:ext uri="{BB962C8B-B14F-4D97-AF65-F5344CB8AC3E}">
        <p14:creationId xmlns:p14="http://schemas.microsoft.com/office/powerpoint/2010/main" val="4263024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7467600" cy="6069288"/>
          </a:xfrm>
        </p:spPr>
        <p:txBody>
          <a:bodyPr/>
          <a:lstStyle/>
          <a:p>
            <a:pPr marL="0" indent="0">
              <a:buNone/>
            </a:pPr>
            <a:r>
              <a:rPr lang="tr-TR" b="1" dirty="0" smtClean="0"/>
              <a:t>X tipi matris analizi</a:t>
            </a:r>
          </a:p>
          <a:p>
            <a:pPr marL="0" indent="0">
              <a:buNone/>
            </a:pPr>
            <a:r>
              <a:rPr lang="en-US" b="1" dirty="0" err="1"/>
              <a:t>Takım</a:t>
            </a:r>
            <a:r>
              <a:rPr lang="en-US" b="1" dirty="0"/>
              <a:t> </a:t>
            </a:r>
            <a:r>
              <a:rPr lang="en-US" b="1" dirty="0" err="1"/>
              <a:t>çalışması</a:t>
            </a:r>
            <a:r>
              <a:rPr lang="en-US" b="1" dirty="0"/>
              <a:t> </a:t>
            </a:r>
            <a:r>
              <a:rPr lang="en-US" b="1" dirty="0" err="1"/>
              <a:t>gerektiren</a:t>
            </a:r>
            <a:r>
              <a:rPr lang="en-US" b="1" dirty="0"/>
              <a:t> </a:t>
            </a:r>
            <a:r>
              <a:rPr lang="en-US" b="1" dirty="0" err="1"/>
              <a:t>disiplinli</a:t>
            </a:r>
            <a:r>
              <a:rPr lang="en-US" b="1" dirty="0"/>
              <a:t> </a:t>
            </a:r>
            <a:r>
              <a:rPr lang="en-US" b="1" dirty="0" err="1"/>
              <a:t>bir</a:t>
            </a:r>
            <a:r>
              <a:rPr lang="en-US" b="1" dirty="0"/>
              <a:t> </a:t>
            </a:r>
            <a:r>
              <a:rPr lang="en-US" b="1" dirty="0" err="1"/>
              <a:t>metottur</a:t>
            </a:r>
            <a:r>
              <a:rPr lang="en-US" dirty="0"/>
              <a:t>. </a:t>
            </a:r>
            <a:r>
              <a:rPr lang="en-US" dirty="0" err="1"/>
              <a:t>Matris</a:t>
            </a:r>
            <a:r>
              <a:rPr lang="en-US" dirty="0"/>
              <a:t> </a:t>
            </a:r>
            <a:r>
              <a:rPr lang="en-US" dirty="0" err="1"/>
              <a:t>diyagramlarında</a:t>
            </a:r>
            <a:r>
              <a:rPr lang="en-US" dirty="0"/>
              <a:t> </a:t>
            </a:r>
            <a:r>
              <a:rPr lang="en-US" dirty="0" err="1"/>
              <a:t>tehlike</a:t>
            </a:r>
            <a:r>
              <a:rPr lang="en-US" dirty="0"/>
              <a:t> </a:t>
            </a:r>
            <a:r>
              <a:rPr lang="en-US" dirty="0" err="1"/>
              <a:t>üzerinde</a:t>
            </a:r>
            <a:r>
              <a:rPr lang="en-US" dirty="0"/>
              <a:t> </a:t>
            </a:r>
            <a:r>
              <a:rPr lang="en-US" dirty="0" err="1"/>
              <a:t>etkisi</a:t>
            </a:r>
            <a:r>
              <a:rPr lang="en-US" dirty="0"/>
              <a:t> </a:t>
            </a:r>
            <a:r>
              <a:rPr lang="en-US" dirty="0" err="1"/>
              <a:t>olan</a:t>
            </a:r>
            <a:r>
              <a:rPr lang="en-US" dirty="0"/>
              <a:t> </a:t>
            </a:r>
            <a:r>
              <a:rPr lang="en-US" dirty="0" err="1"/>
              <a:t>faktörlerin</a:t>
            </a:r>
            <a:r>
              <a:rPr lang="en-US" dirty="0"/>
              <a:t>, </a:t>
            </a:r>
            <a:r>
              <a:rPr lang="en-US" dirty="0" err="1"/>
              <a:t>parametrelerin</a:t>
            </a:r>
            <a:r>
              <a:rPr lang="en-US" dirty="0"/>
              <a:t> </a:t>
            </a:r>
            <a:r>
              <a:rPr lang="en-US" dirty="0" err="1"/>
              <a:t>tanımlanması</a:t>
            </a:r>
            <a:r>
              <a:rPr lang="en-US" dirty="0"/>
              <a:t> </a:t>
            </a:r>
            <a:r>
              <a:rPr lang="en-US" dirty="0" err="1"/>
              <a:t>ve</a:t>
            </a:r>
            <a:r>
              <a:rPr lang="en-US" dirty="0"/>
              <a:t> </a:t>
            </a:r>
            <a:r>
              <a:rPr lang="en-US" dirty="0" err="1"/>
              <a:t>aralarındaki</a:t>
            </a:r>
            <a:r>
              <a:rPr lang="en-US" dirty="0"/>
              <a:t> </a:t>
            </a:r>
            <a:r>
              <a:rPr lang="en-US" dirty="0" err="1"/>
              <a:t>ilişkilerin</a:t>
            </a:r>
            <a:r>
              <a:rPr lang="en-US" dirty="0"/>
              <a:t> </a:t>
            </a:r>
            <a:r>
              <a:rPr lang="en-US" dirty="0" err="1"/>
              <a:t>belirlenmesi</a:t>
            </a:r>
            <a:r>
              <a:rPr lang="en-US" dirty="0"/>
              <a:t> </a:t>
            </a:r>
            <a:r>
              <a:rPr lang="en-US" dirty="0" err="1"/>
              <a:t>gerekmektedir</a:t>
            </a:r>
            <a:r>
              <a:rPr lang="en-US" dirty="0"/>
              <a:t>. </a:t>
            </a:r>
            <a:endParaRPr lang="tr-TR" dirty="0" smtClean="0"/>
          </a:p>
          <a:p>
            <a:pPr marL="0" indent="0">
              <a:buNone/>
            </a:pPr>
            <a:endParaRPr lang="tr-TR" dirty="0" smtClean="0"/>
          </a:p>
          <a:p>
            <a:pPr marL="0" indent="0">
              <a:buNone/>
            </a:pPr>
            <a:r>
              <a:rPr lang="en-US" dirty="0" err="1"/>
              <a:t>Daha</a:t>
            </a:r>
            <a:r>
              <a:rPr lang="en-US" dirty="0"/>
              <a:t> </a:t>
            </a:r>
            <a:r>
              <a:rPr lang="en-US" dirty="0" err="1"/>
              <a:t>önce</a:t>
            </a:r>
            <a:r>
              <a:rPr lang="en-US" dirty="0"/>
              <a:t> </a:t>
            </a:r>
            <a:r>
              <a:rPr lang="en-US" dirty="0" err="1"/>
              <a:t>meydana</a:t>
            </a:r>
            <a:r>
              <a:rPr lang="en-US" dirty="0"/>
              <a:t> </a:t>
            </a:r>
            <a:r>
              <a:rPr lang="en-US" dirty="0" err="1"/>
              <a:t>gelmiş</a:t>
            </a:r>
            <a:r>
              <a:rPr lang="en-US" dirty="0"/>
              <a:t> </a:t>
            </a:r>
            <a:r>
              <a:rPr lang="en-US" dirty="0" err="1"/>
              <a:t>bir</a:t>
            </a:r>
            <a:r>
              <a:rPr lang="en-US" dirty="0"/>
              <a:t> </a:t>
            </a:r>
            <a:r>
              <a:rPr lang="en-US" dirty="0" err="1"/>
              <a:t>kazanın</a:t>
            </a:r>
            <a:r>
              <a:rPr lang="en-US" dirty="0"/>
              <a:t> </a:t>
            </a:r>
            <a:r>
              <a:rPr lang="en-US" dirty="0" err="1" smtClean="0"/>
              <a:t>sebeplerin</a:t>
            </a:r>
            <a:r>
              <a:rPr lang="tr-TR" dirty="0" smtClean="0"/>
              <a:t>i</a:t>
            </a:r>
            <a:r>
              <a:rPr lang="en-US" dirty="0" smtClean="0"/>
              <a:t> </a:t>
            </a:r>
            <a:r>
              <a:rPr lang="en-US" dirty="0" err="1"/>
              <a:t>inceleyerek</a:t>
            </a:r>
            <a:r>
              <a:rPr lang="en-US" dirty="0"/>
              <a:t> </a:t>
            </a:r>
            <a:r>
              <a:rPr lang="en-US" dirty="0" err="1"/>
              <a:t>kazanın</a:t>
            </a:r>
            <a:r>
              <a:rPr lang="en-US" dirty="0"/>
              <a:t> </a:t>
            </a:r>
            <a:r>
              <a:rPr lang="en-US" dirty="0" err="1"/>
              <a:t>tekrar</a:t>
            </a:r>
            <a:r>
              <a:rPr lang="en-US" dirty="0"/>
              <a:t> </a:t>
            </a:r>
            <a:r>
              <a:rPr lang="en-US" dirty="0" err="1"/>
              <a:t>meydana</a:t>
            </a:r>
            <a:r>
              <a:rPr lang="en-US" dirty="0"/>
              <a:t> </a:t>
            </a:r>
            <a:r>
              <a:rPr lang="en-US" dirty="0" err="1"/>
              <a:t>gelebilme</a:t>
            </a:r>
            <a:r>
              <a:rPr lang="en-US" dirty="0"/>
              <a:t> </a:t>
            </a:r>
            <a:r>
              <a:rPr lang="en-US" dirty="0" err="1"/>
              <a:t>olasılığını</a:t>
            </a:r>
            <a:r>
              <a:rPr lang="en-US" dirty="0"/>
              <a:t> </a:t>
            </a:r>
            <a:r>
              <a:rPr lang="en-US" dirty="0" err="1"/>
              <a:t>değerlendirir</a:t>
            </a:r>
            <a:r>
              <a:rPr lang="en-US" dirty="0"/>
              <a:t>. Bu </a:t>
            </a:r>
            <a:r>
              <a:rPr lang="en-US" dirty="0" err="1"/>
              <a:t>sebepten</a:t>
            </a:r>
            <a:r>
              <a:rPr lang="en-US" dirty="0"/>
              <a:t> </a:t>
            </a:r>
            <a:r>
              <a:rPr lang="en-US" dirty="0" err="1"/>
              <a:t>geçmiş</a:t>
            </a:r>
            <a:r>
              <a:rPr lang="en-US" dirty="0"/>
              <a:t> </a:t>
            </a:r>
            <a:r>
              <a:rPr lang="en-US" dirty="0" err="1"/>
              <a:t>yılların</a:t>
            </a:r>
            <a:r>
              <a:rPr lang="en-US" dirty="0"/>
              <a:t> </a:t>
            </a:r>
            <a:r>
              <a:rPr lang="en-US" dirty="0" err="1"/>
              <a:t>detaylı</a:t>
            </a:r>
            <a:r>
              <a:rPr lang="en-US" dirty="0"/>
              <a:t> </a:t>
            </a:r>
            <a:r>
              <a:rPr lang="en-US" dirty="0" err="1"/>
              <a:t>verilerine</a:t>
            </a:r>
            <a:r>
              <a:rPr lang="en-US" dirty="0"/>
              <a:t> </a:t>
            </a:r>
            <a:r>
              <a:rPr lang="en-US" dirty="0" err="1"/>
              <a:t>ihtiyaç</a:t>
            </a:r>
            <a:r>
              <a:rPr lang="en-US" dirty="0"/>
              <a:t> </a:t>
            </a:r>
            <a:r>
              <a:rPr lang="en-US" dirty="0" err="1"/>
              <a:t>duymaktadır</a:t>
            </a:r>
            <a:r>
              <a:rPr lang="en-US" dirty="0"/>
              <a:t>. </a:t>
            </a:r>
            <a:endParaRPr lang="en-US" b="1" dirty="0"/>
          </a:p>
        </p:txBody>
      </p:sp>
    </p:spTree>
    <p:extLst>
      <p:ext uri="{BB962C8B-B14F-4D97-AF65-F5344CB8AC3E}">
        <p14:creationId xmlns:p14="http://schemas.microsoft.com/office/powerpoint/2010/main" val="657677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76672"/>
            <a:ext cx="7467600" cy="5997280"/>
          </a:xfrm>
        </p:spPr>
        <p:txBody>
          <a:bodyPr/>
          <a:lstStyle/>
          <a:p>
            <a:pPr marL="0" indent="0">
              <a:buNone/>
            </a:pPr>
            <a:r>
              <a:rPr lang="en-US" dirty="0"/>
              <a:t>X tipi </a:t>
            </a:r>
            <a:r>
              <a:rPr lang="en-US" dirty="0" err="1"/>
              <a:t>matris</a:t>
            </a:r>
            <a:r>
              <a:rPr lang="en-US" dirty="0"/>
              <a:t> </a:t>
            </a:r>
            <a:r>
              <a:rPr lang="en-US" dirty="0" err="1"/>
              <a:t>analizinde</a:t>
            </a:r>
            <a:r>
              <a:rPr lang="en-US" dirty="0"/>
              <a:t> </a:t>
            </a:r>
            <a:r>
              <a:rPr lang="en-US" u="sng" dirty="0" err="1"/>
              <a:t>maliyetlerde</a:t>
            </a:r>
            <a:r>
              <a:rPr lang="en-US" dirty="0"/>
              <a:t> </a:t>
            </a:r>
            <a:r>
              <a:rPr lang="en-US" dirty="0" err="1"/>
              <a:t>çalışmanın</a:t>
            </a:r>
            <a:r>
              <a:rPr lang="en-US" dirty="0"/>
              <a:t> </a:t>
            </a:r>
            <a:r>
              <a:rPr lang="en-US" dirty="0" err="1"/>
              <a:t>kapsamına</a:t>
            </a:r>
            <a:r>
              <a:rPr lang="en-US" dirty="0"/>
              <a:t> </a:t>
            </a:r>
            <a:r>
              <a:rPr lang="en-US" dirty="0" err="1"/>
              <a:t>girmektedir</a:t>
            </a:r>
            <a:r>
              <a:rPr lang="en-US" dirty="0"/>
              <a:t>. </a:t>
            </a:r>
            <a:endParaRPr lang="tr-TR" dirty="0" smtClean="0"/>
          </a:p>
          <a:p>
            <a:pPr marL="0" indent="0">
              <a:buNone/>
            </a:pPr>
            <a:r>
              <a:rPr lang="en-US" dirty="0" err="1" smtClean="0"/>
              <a:t>Şöyle</a:t>
            </a:r>
            <a:r>
              <a:rPr lang="en-US" dirty="0" smtClean="0"/>
              <a:t> </a:t>
            </a:r>
            <a:r>
              <a:rPr lang="en-US" dirty="0" err="1"/>
              <a:t>ki</a:t>
            </a:r>
            <a:r>
              <a:rPr lang="en-US" dirty="0"/>
              <a:t> </a:t>
            </a:r>
            <a:r>
              <a:rPr lang="en-US" b="1" dirty="0" err="1"/>
              <a:t>tehlikenin</a:t>
            </a:r>
            <a:r>
              <a:rPr lang="en-US" b="1" dirty="0"/>
              <a:t> </a:t>
            </a:r>
            <a:r>
              <a:rPr lang="en-US" b="1" dirty="0" err="1"/>
              <a:t>doğmaması</a:t>
            </a:r>
            <a:r>
              <a:rPr lang="en-US" b="1" dirty="0"/>
              <a:t> için </a:t>
            </a:r>
            <a:r>
              <a:rPr lang="en-US" b="1" dirty="0" err="1"/>
              <a:t>alınacak</a:t>
            </a:r>
            <a:r>
              <a:rPr lang="en-US" b="1" dirty="0"/>
              <a:t> </a:t>
            </a:r>
            <a:r>
              <a:rPr lang="en-US" b="1" dirty="0" err="1"/>
              <a:t>önlemlerin</a:t>
            </a:r>
            <a:r>
              <a:rPr lang="en-US" b="1" dirty="0"/>
              <a:t> </a:t>
            </a:r>
            <a:r>
              <a:rPr lang="en-US" b="1" dirty="0" err="1"/>
              <a:t>maliyeti</a:t>
            </a:r>
            <a:r>
              <a:rPr lang="en-US" b="1" dirty="0"/>
              <a:t> </a:t>
            </a:r>
            <a:r>
              <a:rPr lang="en-US" b="1" dirty="0" err="1"/>
              <a:t>ile</a:t>
            </a:r>
            <a:r>
              <a:rPr lang="en-US" b="1" dirty="0"/>
              <a:t> </a:t>
            </a:r>
            <a:r>
              <a:rPr lang="en-US" b="1" dirty="0" err="1"/>
              <a:t>tehlikenin</a:t>
            </a:r>
            <a:r>
              <a:rPr lang="en-US" b="1" dirty="0"/>
              <a:t> transfer </a:t>
            </a:r>
            <a:r>
              <a:rPr lang="en-US" b="1" dirty="0" err="1"/>
              <a:t>edilme</a:t>
            </a:r>
            <a:r>
              <a:rPr lang="en-US" b="1" dirty="0"/>
              <a:t> </a:t>
            </a:r>
            <a:r>
              <a:rPr lang="en-US" b="1" dirty="0" err="1"/>
              <a:t>imkânı</a:t>
            </a:r>
            <a:r>
              <a:rPr lang="en-US" b="1" dirty="0"/>
              <a:t> </a:t>
            </a:r>
            <a:r>
              <a:rPr lang="en-US" b="1" dirty="0" err="1"/>
              <a:t>varsa</a:t>
            </a:r>
            <a:r>
              <a:rPr lang="en-US" b="1" dirty="0"/>
              <a:t> transfer </a:t>
            </a:r>
            <a:r>
              <a:rPr lang="en-US" b="1" dirty="0" err="1"/>
              <a:t>maliyeti</a:t>
            </a:r>
            <a:r>
              <a:rPr lang="en-US" b="1" dirty="0"/>
              <a:t> </a:t>
            </a:r>
            <a:r>
              <a:rPr lang="en-US" b="1" dirty="0" err="1"/>
              <a:t>arasında</a:t>
            </a:r>
            <a:r>
              <a:rPr lang="en-US" b="1" dirty="0"/>
              <a:t> </a:t>
            </a:r>
            <a:r>
              <a:rPr lang="en-US" b="1" dirty="0" err="1"/>
              <a:t>kıyaslama</a:t>
            </a:r>
            <a:r>
              <a:rPr lang="en-US" b="1" dirty="0"/>
              <a:t> </a:t>
            </a:r>
            <a:r>
              <a:rPr lang="en-US" b="1" dirty="0" err="1"/>
              <a:t>yapmaktadır</a:t>
            </a:r>
            <a:r>
              <a:rPr lang="en-US" b="1" dirty="0"/>
              <a:t>. </a:t>
            </a:r>
            <a:endParaRPr lang="tr-TR" b="1" dirty="0" smtClean="0"/>
          </a:p>
          <a:p>
            <a:pPr marL="0" indent="0">
              <a:buNone/>
            </a:pPr>
            <a:endParaRPr lang="tr-TR" dirty="0"/>
          </a:p>
          <a:p>
            <a:pPr marL="0" indent="0">
              <a:buNone/>
            </a:pPr>
            <a:r>
              <a:rPr lang="en-US" dirty="0" err="1" smtClean="0"/>
              <a:t>Ayrıca</a:t>
            </a:r>
            <a:r>
              <a:rPr lang="tr-TR" dirty="0" smtClean="0"/>
              <a:t> bu yöntemin</a:t>
            </a:r>
            <a:r>
              <a:rPr lang="en-US" dirty="0" smtClean="0"/>
              <a:t> </a:t>
            </a:r>
            <a:r>
              <a:rPr lang="en-US" dirty="0" err="1"/>
              <a:t>avantajlarından</a:t>
            </a:r>
            <a:r>
              <a:rPr lang="en-US" dirty="0"/>
              <a:t> </a:t>
            </a:r>
            <a:r>
              <a:rPr lang="en-US" dirty="0" err="1"/>
              <a:t>biri</a:t>
            </a:r>
            <a:r>
              <a:rPr lang="en-US" dirty="0"/>
              <a:t> de </a:t>
            </a:r>
            <a:r>
              <a:rPr lang="en-US" dirty="0" err="1"/>
              <a:t>değişkenler</a:t>
            </a:r>
            <a:r>
              <a:rPr lang="en-US" dirty="0"/>
              <a:t> </a:t>
            </a:r>
            <a:r>
              <a:rPr lang="en-US" dirty="0" err="1"/>
              <a:t>arasındaki</a:t>
            </a:r>
            <a:r>
              <a:rPr lang="en-US" dirty="0"/>
              <a:t> </a:t>
            </a:r>
            <a:r>
              <a:rPr lang="en-US" dirty="0" err="1"/>
              <a:t>ilişkinin</a:t>
            </a:r>
            <a:r>
              <a:rPr lang="en-US" dirty="0"/>
              <a:t> </a:t>
            </a:r>
            <a:r>
              <a:rPr lang="en-US" dirty="0" err="1"/>
              <a:t>grafiksel</a:t>
            </a:r>
            <a:r>
              <a:rPr lang="en-US" dirty="0"/>
              <a:t> </a:t>
            </a:r>
            <a:r>
              <a:rPr lang="en-US" dirty="0" err="1"/>
              <a:t>olarak</a:t>
            </a:r>
            <a:r>
              <a:rPr lang="en-US" dirty="0"/>
              <a:t> </a:t>
            </a:r>
            <a:r>
              <a:rPr lang="en-US" dirty="0" err="1"/>
              <a:t>gösterilmesini</a:t>
            </a:r>
            <a:r>
              <a:rPr lang="en-US" dirty="0"/>
              <a:t> de </a:t>
            </a:r>
            <a:r>
              <a:rPr lang="en-US" dirty="0" err="1"/>
              <a:t>sağlar</a:t>
            </a:r>
            <a:r>
              <a:rPr lang="en-US" dirty="0"/>
              <a:t>. </a:t>
            </a:r>
          </a:p>
        </p:txBody>
      </p:sp>
    </p:spTree>
    <p:extLst>
      <p:ext uri="{BB962C8B-B14F-4D97-AF65-F5344CB8AC3E}">
        <p14:creationId xmlns:p14="http://schemas.microsoft.com/office/powerpoint/2010/main" val="2232984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7467600" cy="6357320"/>
          </a:xfrm>
        </p:spPr>
        <p:txBody>
          <a:bodyPr/>
          <a:lstStyle/>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6819"/>
            <a:ext cx="7776864" cy="67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9435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0"/>
            <a:ext cx="7467600" cy="6473952"/>
          </a:xfrm>
        </p:spPr>
        <p:txBody>
          <a:bodyPr/>
          <a:lstStyle/>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23" y="-260053"/>
            <a:ext cx="7560840" cy="693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23" y="6605587"/>
            <a:ext cx="7065486"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0436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sz="quarter"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7641839" cy="511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66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sz="quarter"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4664"/>
            <a:ext cx="6627440" cy="621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479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sz="quarter"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 y="1716443"/>
            <a:ext cx="8784976" cy="195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900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179512" y="116632"/>
            <a:ext cx="8856984" cy="6840760"/>
          </a:xfrm>
        </p:spPr>
        <p:txBody>
          <a:bodyPr>
            <a:normAutofit/>
          </a:bodyPr>
          <a:lstStyle/>
          <a:p>
            <a:pPr marL="0" indent="0">
              <a:buNone/>
            </a:pPr>
            <a:r>
              <a:rPr lang="tr-TR" b="1" dirty="0" smtClean="0"/>
              <a:t>TEHLİKE VE İŞLETİLEBİLME ANALİZİ (HAZOP)</a:t>
            </a:r>
          </a:p>
          <a:p>
            <a:pPr marL="0" indent="0">
              <a:buNone/>
            </a:pPr>
            <a:endParaRPr lang="tr-TR" sz="4000" b="1" dirty="0" smtClean="0"/>
          </a:p>
          <a:p>
            <a:pPr marL="0" indent="0">
              <a:buNone/>
            </a:pPr>
            <a:endParaRPr lang="tr-TR" sz="4000" b="1" dirty="0" smtClean="0"/>
          </a:p>
          <a:p>
            <a:pPr marL="0" indent="0">
              <a:buNone/>
            </a:pPr>
            <a:r>
              <a:rPr lang="tr-TR" sz="4000" b="1" dirty="0" smtClean="0"/>
              <a:t>K</a:t>
            </a:r>
            <a:r>
              <a:rPr lang="en-US" sz="2000" dirty="0" err="1" smtClean="0"/>
              <a:t>imya</a:t>
            </a:r>
            <a:r>
              <a:rPr lang="en-US" sz="2000" dirty="0" smtClean="0"/>
              <a:t> </a:t>
            </a:r>
            <a:r>
              <a:rPr lang="en-US" sz="2000" dirty="0" err="1"/>
              <a:t>sektörüne</a:t>
            </a:r>
            <a:r>
              <a:rPr lang="en-US" sz="2000" dirty="0"/>
              <a:t> </a:t>
            </a:r>
            <a:r>
              <a:rPr lang="en-US" sz="2000" dirty="0" err="1"/>
              <a:t>dair</a:t>
            </a:r>
            <a:r>
              <a:rPr lang="en-US" sz="2000" dirty="0"/>
              <a:t> </a:t>
            </a:r>
            <a:r>
              <a:rPr lang="en-US" sz="2000" dirty="0" err="1"/>
              <a:t>tehlike</a:t>
            </a:r>
            <a:r>
              <a:rPr lang="en-US" sz="2000" dirty="0"/>
              <a:t> </a:t>
            </a:r>
            <a:r>
              <a:rPr lang="en-US" sz="2000" dirty="0" err="1"/>
              <a:t>potansiyelleri</a:t>
            </a:r>
            <a:r>
              <a:rPr lang="en-US" sz="2000" dirty="0"/>
              <a:t> </a:t>
            </a:r>
            <a:r>
              <a:rPr lang="en-US" sz="2000" dirty="0" err="1"/>
              <a:t>dikkate</a:t>
            </a:r>
            <a:r>
              <a:rPr lang="en-US" sz="2000" dirty="0"/>
              <a:t> </a:t>
            </a:r>
            <a:r>
              <a:rPr lang="en-US" sz="2000" dirty="0" err="1"/>
              <a:t>alınarak</a:t>
            </a:r>
            <a:r>
              <a:rPr lang="en-US" sz="2000" dirty="0"/>
              <a:t> </a:t>
            </a:r>
            <a:r>
              <a:rPr lang="en-US" sz="2000" dirty="0" err="1"/>
              <a:t>geliştirilmiş</a:t>
            </a:r>
            <a:r>
              <a:rPr lang="en-US" sz="2000" dirty="0"/>
              <a:t> </a:t>
            </a:r>
            <a:r>
              <a:rPr lang="en-US" sz="2000" dirty="0" err="1"/>
              <a:t>bir</a:t>
            </a:r>
            <a:r>
              <a:rPr lang="en-US" sz="2000" dirty="0"/>
              <a:t> </a:t>
            </a:r>
            <a:r>
              <a:rPr lang="en-US" sz="2000" dirty="0" err="1" smtClean="0"/>
              <a:t>metottur</a:t>
            </a:r>
            <a:r>
              <a:rPr lang="tr-TR" sz="2000" dirty="0" smtClean="0"/>
              <a:t>.</a:t>
            </a:r>
          </a:p>
          <a:p>
            <a:pPr marL="0" indent="0">
              <a:buNone/>
            </a:pPr>
            <a:endParaRPr lang="tr-TR" sz="2000" dirty="0" smtClean="0"/>
          </a:p>
          <a:p>
            <a:pPr marL="0" indent="0">
              <a:buNone/>
            </a:pPr>
            <a:r>
              <a:rPr lang="en-US" sz="2000" dirty="0" err="1"/>
              <a:t>Ancak</a:t>
            </a:r>
            <a:r>
              <a:rPr lang="en-US" sz="2000" dirty="0"/>
              <a:t> </a:t>
            </a:r>
            <a:r>
              <a:rPr lang="en-US" sz="2000" dirty="0" err="1"/>
              <a:t>zamanla</a:t>
            </a:r>
            <a:r>
              <a:rPr lang="en-US" sz="2000" dirty="0"/>
              <a:t>, </a:t>
            </a:r>
            <a:r>
              <a:rPr lang="en-US" sz="2000" dirty="0" err="1"/>
              <a:t>farklı</a:t>
            </a:r>
            <a:r>
              <a:rPr lang="en-US" sz="2000" dirty="0"/>
              <a:t> </a:t>
            </a:r>
            <a:r>
              <a:rPr lang="en-US" sz="2000" dirty="0" err="1"/>
              <a:t>süreçlerde</a:t>
            </a:r>
            <a:r>
              <a:rPr lang="en-US" sz="2000" dirty="0"/>
              <a:t> </a:t>
            </a:r>
            <a:r>
              <a:rPr lang="en-US" sz="2000" dirty="0" err="1"/>
              <a:t>ve</a:t>
            </a:r>
            <a:r>
              <a:rPr lang="en-US" sz="2000" dirty="0"/>
              <a:t> </a:t>
            </a:r>
            <a:r>
              <a:rPr lang="en-US" sz="2000" dirty="0" err="1"/>
              <a:t>kritik</a:t>
            </a:r>
            <a:r>
              <a:rPr lang="en-US" sz="2000" dirty="0"/>
              <a:t> </a:t>
            </a:r>
            <a:r>
              <a:rPr lang="en-US" sz="2000" dirty="0" err="1"/>
              <a:t>sistemlerde</a:t>
            </a:r>
            <a:r>
              <a:rPr lang="en-US" sz="2000" dirty="0"/>
              <a:t> </a:t>
            </a:r>
            <a:r>
              <a:rPr lang="en-US" sz="2000" dirty="0" err="1"/>
              <a:t>uygulanmaya</a:t>
            </a:r>
            <a:r>
              <a:rPr lang="en-US" sz="2000" dirty="0"/>
              <a:t> </a:t>
            </a:r>
            <a:r>
              <a:rPr lang="en-US" sz="2000" dirty="0" err="1"/>
              <a:t>başlanmıştır</a:t>
            </a:r>
            <a:r>
              <a:rPr lang="en-US" sz="2000" dirty="0"/>
              <a:t>. </a:t>
            </a:r>
            <a:r>
              <a:rPr lang="en-US" sz="2000" dirty="0" err="1"/>
              <a:t>Tehlike</a:t>
            </a:r>
            <a:r>
              <a:rPr lang="en-US" sz="2000" dirty="0"/>
              <a:t> </a:t>
            </a:r>
            <a:r>
              <a:rPr lang="en-US" sz="2000" dirty="0" err="1"/>
              <a:t>alanlarının</a:t>
            </a:r>
            <a:r>
              <a:rPr lang="en-US" sz="2000" dirty="0"/>
              <a:t> </a:t>
            </a:r>
            <a:r>
              <a:rPr lang="en-US" sz="2000" dirty="0" err="1"/>
              <a:t>belirlenmesi</a:t>
            </a:r>
            <a:r>
              <a:rPr lang="en-US" sz="2000" dirty="0"/>
              <a:t>, </a:t>
            </a:r>
            <a:r>
              <a:rPr lang="en-US" sz="2000" dirty="0" err="1"/>
              <a:t>değerlendirmelerinin</a:t>
            </a:r>
            <a:r>
              <a:rPr lang="en-US" sz="2000" dirty="0"/>
              <a:t> </a:t>
            </a:r>
            <a:r>
              <a:rPr lang="en-US" sz="2000" dirty="0" err="1"/>
              <a:t>yapılması</a:t>
            </a:r>
            <a:r>
              <a:rPr lang="en-US" sz="2000" dirty="0"/>
              <a:t> </a:t>
            </a:r>
            <a:r>
              <a:rPr lang="en-US" sz="2000" dirty="0" err="1"/>
              <a:t>ve</a:t>
            </a:r>
            <a:r>
              <a:rPr lang="en-US" sz="2000" dirty="0"/>
              <a:t> </a:t>
            </a:r>
            <a:r>
              <a:rPr lang="en-US" sz="2000" dirty="0" err="1"/>
              <a:t>bu</a:t>
            </a:r>
            <a:r>
              <a:rPr lang="en-US" sz="2000" dirty="0"/>
              <a:t> </a:t>
            </a:r>
            <a:r>
              <a:rPr lang="en-US" sz="2000" dirty="0" err="1"/>
              <a:t>tehlikelerin</a:t>
            </a:r>
            <a:r>
              <a:rPr lang="en-US" sz="2000" dirty="0"/>
              <a:t> </a:t>
            </a:r>
            <a:r>
              <a:rPr lang="en-US" sz="2000" dirty="0" err="1"/>
              <a:t>ortadan</a:t>
            </a:r>
            <a:r>
              <a:rPr lang="en-US" sz="2000" dirty="0"/>
              <a:t> </a:t>
            </a:r>
            <a:r>
              <a:rPr lang="en-US" sz="2000" dirty="0" err="1"/>
              <a:t>kaldırılması</a:t>
            </a:r>
            <a:r>
              <a:rPr lang="en-US" sz="2000" dirty="0"/>
              <a:t> için </a:t>
            </a:r>
            <a:r>
              <a:rPr lang="en-US" sz="2000" dirty="0" err="1"/>
              <a:t>uygulanmaktadır</a:t>
            </a:r>
            <a:r>
              <a:rPr lang="en-US" sz="2000" dirty="0"/>
              <a:t>. </a:t>
            </a:r>
            <a:r>
              <a:rPr lang="en-US" sz="2000" dirty="0" err="1">
                <a:solidFill>
                  <a:srgbClr val="FF0000"/>
                </a:solidFill>
              </a:rPr>
              <a:t>Uygulama</a:t>
            </a:r>
            <a:r>
              <a:rPr lang="en-US" sz="2000" dirty="0">
                <a:solidFill>
                  <a:srgbClr val="FF0000"/>
                </a:solidFill>
              </a:rPr>
              <a:t> </a:t>
            </a:r>
            <a:r>
              <a:rPr lang="en-US" sz="2000" dirty="0" err="1">
                <a:solidFill>
                  <a:srgbClr val="FF0000"/>
                </a:solidFill>
              </a:rPr>
              <a:t>esnasında</a:t>
            </a:r>
            <a:r>
              <a:rPr lang="en-US" sz="2000" dirty="0">
                <a:solidFill>
                  <a:srgbClr val="FF0000"/>
                </a:solidFill>
              </a:rPr>
              <a:t> </a:t>
            </a:r>
            <a:r>
              <a:rPr lang="en-US" sz="2000" dirty="0" err="1">
                <a:solidFill>
                  <a:srgbClr val="FF0000"/>
                </a:solidFill>
              </a:rPr>
              <a:t>beyin</a:t>
            </a:r>
            <a:r>
              <a:rPr lang="en-US" sz="2000" dirty="0">
                <a:solidFill>
                  <a:srgbClr val="FF0000"/>
                </a:solidFill>
              </a:rPr>
              <a:t> </a:t>
            </a:r>
            <a:r>
              <a:rPr lang="en-US" sz="2000" dirty="0" err="1">
                <a:solidFill>
                  <a:srgbClr val="FF0000"/>
                </a:solidFill>
              </a:rPr>
              <a:t>fırtınası</a:t>
            </a:r>
            <a:r>
              <a:rPr lang="en-US" sz="2000" dirty="0">
                <a:solidFill>
                  <a:srgbClr val="FF0000"/>
                </a:solidFill>
              </a:rPr>
              <a:t> </a:t>
            </a:r>
            <a:r>
              <a:rPr lang="en-US" sz="2000" dirty="0" err="1">
                <a:solidFill>
                  <a:srgbClr val="FF0000"/>
                </a:solidFill>
              </a:rPr>
              <a:t>çalışması</a:t>
            </a:r>
            <a:r>
              <a:rPr lang="en-US" sz="2000" dirty="0">
                <a:solidFill>
                  <a:srgbClr val="FF0000"/>
                </a:solidFill>
              </a:rPr>
              <a:t> </a:t>
            </a:r>
            <a:r>
              <a:rPr lang="en-US" sz="2000" dirty="0" err="1">
                <a:solidFill>
                  <a:srgbClr val="FF0000"/>
                </a:solidFill>
              </a:rPr>
              <a:t>yapılır</a:t>
            </a:r>
            <a:r>
              <a:rPr lang="en-US" sz="2000" dirty="0">
                <a:solidFill>
                  <a:srgbClr val="FF0000"/>
                </a:solidFill>
              </a:rPr>
              <a:t>. </a:t>
            </a:r>
            <a:endParaRPr lang="tr-TR" sz="2000" dirty="0" smtClean="0">
              <a:solidFill>
                <a:srgbClr val="FF0000"/>
              </a:solidFill>
            </a:endParaRPr>
          </a:p>
          <a:p>
            <a:pPr marL="0" indent="0">
              <a:buNone/>
            </a:pPr>
            <a:endParaRPr lang="tr-TR" sz="2000" dirty="0" smtClean="0">
              <a:solidFill>
                <a:srgbClr val="FF0000"/>
              </a:solidFill>
            </a:endParaRPr>
          </a:p>
          <a:p>
            <a:pPr marL="0" indent="0">
              <a:buNone/>
            </a:pPr>
            <a:r>
              <a:rPr lang="en-US" sz="2000" dirty="0" err="1">
                <a:solidFill>
                  <a:srgbClr val="FF0000"/>
                </a:solidFill>
              </a:rPr>
              <a:t>Farklı</a:t>
            </a:r>
            <a:r>
              <a:rPr lang="en-US" sz="2000" dirty="0">
                <a:solidFill>
                  <a:srgbClr val="FF0000"/>
                </a:solidFill>
              </a:rPr>
              <a:t> </a:t>
            </a:r>
            <a:r>
              <a:rPr lang="en-US" sz="2000" dirty="0" err="1">
                <a:solidFill>
                  <a:srgbClr val="FF0000"/>
                </a:solidFill>
              </a:rPr>
              <a:t>uzmanlık</a:t>
            </a:r>
            <a:r>
              <a:rPr lang="en-US" sz="2000" dirty="0">
                <a:solidFill>
                  <a:srgbClr val="FF0000"/>
                </a:solidFill>
              </a:rPr>
              <a:t> </a:t>
            </a:r>
            <a:r>
              <a:rPr lang="en-US" sz="2000" dirty="0" err="1">
                <a:solidFill>
                  <a:srgbClr val="FF0000"/>
                </a:solidFill>
              </a:rPr>
              <a:t>alanına</a:t>
            </a:r>
            <a:r>
              <a:rPr lang="en-US" sz="2000" dirty="0">
                <a:solidFill>
                  <a:srgbClr val="FF0000"/>
                </a:solidFill>
              </a:rPr>
              <a:t> </a:t>
            </a:r>
            <a:r>
              <a:rPr lang="en-US" sz="2000" dirty="0" err="1">
                <a:solidFill>
                  <a:srgbClr val="FF0000"/>
                </a:solidFill>
              </a:rPr>
              <a:t>sahip</a:t>
            </a:r>
            <a:r>
              <a:rPr lang="en-US" sz="2000" dirty="0">
                <a:solidFill>
                  <a:srgbClr val="FF0000"/>
                </a:solidFill>
              </a:rPr>
              <a:t> </a:t>
            </a:r>
            <a:r>
              <a:rPr lang="en-US" sz="2000" dirty="0" err="1">
                <a:solidFill>
                  <a:srgbClr val="FF0000"/>
                </a:solidFill>
              </a:rPr>
              <a:t>kişiler</a:t>
            </a:r>
            <a:r>
              <a:rPr lang="en-US" sz="2000" dirty="0">
                <a:solidFill>
                  <a:srgbClr val="FF0000"/>
                </a:solidFill>
              </a:rPr>
              <a:t> </a:t>
            </a:r>
            <a:r>
              <a:rPr lang="en-US" sz="2000" dirty="0" err="1">
                <a:solidFill>
                  <a:srgbClr val="FF0000"/>
                </a:solidFill>
              </a:rPr>
              <a:t>bir</a:t>
            </a:r>
            <a:r>
              <a:rPr lang="en-US" sz="2000" dirty="0">
                <a:solidFill>
                  <a:srgbClr val="FF0000"/>
                </a:solidFill>
              </a:rPr>
              <a:t> </a:t>
            </a:r>
            <a:r>
              <a:rPr lang="en-US" sz="2000" dirty="0" err="1">
                <a:solidFill>
                  <a:srgbClr val="FF0000"/>
                </a:solidFill>
              </a:rPr>
              <a:t>araya</a:t>
            </a:r>
            <a:r>
              <a:rPr lang="en-US" sz="2000" dirty="0">
                <a:solidFill>
                  <a:srgbClr val="FF0000"/>
                </a:solidFill>
              </a:rPr>
              <a:t> </a:t>
            </a:r>
            <a:r>
              <a:rPr lang="en-US" sz="2000" dirty="0" err="1">
                <a:solidFill>
                  <a:srgbClr val="FF0000"/>
                </a:solidFill>
              </a:rPr>
              <a:t>getirilerek</a:t>
            </a:r>
            <a:r>
              <a:rPr lang="en-US" sz="2000" dirty="0">
                <a:solidFill>
                  <a:srgbClr val="FF0000"/>
                </a:solidFill>
              </a:rPr>
              <a:t> </a:t>
            </a:r>
            <a:r>
              <a:rPr lang="en-US" sz="2000" dirty="0" err="1">
                <a:solidFill>
                  <a:srgbClr val="FF0000"/>
                </a:solidFill>
              </a:rPr>
              <a:t>belirlenen</a:t>
            </a:r>
            <a:r>
              <a:rPr lang="en-US" sz="2000" dirty="0">
                <a:solidFill>
                  <a:srgbClr val="FF0000"/>
                </a:solidFill>
              </a:rPr>
              <a:t> </a:t>
            </a:r>
            <a:r>
              <a:rPr lang="en-US" sz="2000" dirty="0" err="1">
                <a:solidFill>
                  <a:srgbClr val="FF0000"/>
                </a:solidFill>
              </a:rPr>
              <a:t>tehlikelere</a:t>
            </a:r>
            <a:r>
              <a:rPr lang="en-US" sz="2000" dirty="0">
                <a:solidFill>
                  <a:srgbClr val="FF0000"/>
                </a:solidFill>
              </a:rPr>
              <a:t> </a:t>
            </a:r>
            <a:r>
              <a:rPr lang="en-US" sz="2000" dirty="0" err="1">
                <a:solidFill>
                  <a:srgbClr val="FF0000"/>
                </a:solidFill>
              </a:rPr>
              <a:t>dair</a:t>
            </a:r>
            <a:r>
              <a:rPr lang="en-US" sz="2000" dirty="0">
                <a:solidFill>
                  <a:srgbClr val="FF0000"/>
                </a:solidFill>
              </a:rPr>
              <a:t> </a:t>
            </a:r>
            <a:r>
              <a:rPr lang="en-US" sz="2000" dirty="0" err="1">
                <a:solidFill>
                  <a:srgbClr val="FF0000"/>
                </a:solidFill>
              </a:rPr>
              <a:t>sorular</a:t>
            </a:r>
            <a:r>
              <a:rPr lang="en-US" sz="2000" dirty="0">
                <a:solidFill>
                  <a:srgbClr val="FF0000"/>
                </a:solidFill>
              </a:rPr>
              <a:t> </a:t>
            </a:r>
            <a:r>
              <a:rPr lang="en-US" sz="2000" dirty="0" err="1">
                <a:solidFill>
                  <a:srgbClr val="FF0000"/>
                </a:solidFill>
              </a:rPr>
              <a:t>sorulur</a:t>
            </a:r>
            <a:r>
              <a:rPr lang="en-US" sz="2000" dirty="0">
                <a:solidFill>
                  <a:srgbClr val="FF0000"/>
                </a:solidFill>
              </a:rPr>
              <a:t> </a:t>
            </a:r>
            <a:r>
              <a:rPr lang="en-US" sz="2000" dirty="0" err="1">
                <a:solidFill>
                  <a:srgbClr val="FF0000"/>
                </a:solidFill>
              </a:rPr>
              <a:t>ve</a:t>
            </a:r>
            <a:r>
              <a:rPr lang="en-US" sz="2000" dirty="0">
                <a:solidFill>
                  <a:srgbClr val="FF0000"/>
                </a:solidFill>
              </a:rPr>
              <a:t> </a:t>
            </a:r>
            <a:r>
              <a:rPr lang="en-US" sz="2000" dirty="0" err="1">
                <a:solidFill>
                  <a:srgbClr val="FF0000"/>
                </a:solidFill>
              </a:rPr>
              <a:t>tehlikeler</a:t>
            </a:r>
            <a:r>
              <a:rPr lang="en-US" sz="2000" dirty="0">
                <a:solidFill>
                  <a:srgbClr val="FF0000"/>
                </a:solidFill>
              </a:rPr>
              <a:t> </a:t>
            </a:r>
            <a:r>
              <a:rPr lang="en-US" sz="2000" dirty="0" err="1">
                <a:solidFill>
                  <a:srgbClr val="FF0000"/>
                </a:solidFill>
              </a:rPr>
              <a:t>ortaya</a:t>
            </a:r>
            <a:r>
              <a:rPr lang="en-US" sz="2000" dirty="0">
                <a:solidFill>
                  <a:srgbClr val="FF0000"/>
                </a:solidFill>
              </a:rPr>
              <a:t> </a:t>
            </a:r>
            <a:r>
              <a:rPr lang="en-US" sz="2000" dirty="0" err="1">
                <a:solidFill>
                  <a:srgbClr val="FF0000"/>
                </a:solidFill>
              </a:rPr>
              <a:t>çıkmadan</a:t>
            </a:r>
            <a:r>
              <a:rPr lang="en-US" sz="2000" dirty="0">
                <a:solidFill>
                  <a:srgbClr val="FF0000"/>
                </a:solidFill>
              </a:rPr>
              <a:t> </a:t>
            </a:r>
            <a:r>
              <a:rPr lang="en-US" sz="2000" dirty="0" err="1">
                <a:solidFill>
                  <a:srgbClr val="FF0000"/>
                </a:solidFill>
              </a:rPr>
              <a:t>alınması</a:t>
            </a:r>
            <a:r>
              <a:rPr lang="en-US" sz="2000" dirty="0">
                <a:solidFill>
                  <a:srgbClr val="FF0000"/>
                </a:solidFill>
              </a:rPr>
              <a:t> </a:t>
            </a:r>
            <a:r>
              <a:rPr lang="en-US" sz="2000" dirty="0" err="1">
                <a:solidFill>
                  <a:srgbClr val="FF0000"/>
                </a:solidFill>
              </a:rPr>
              <a:t>gereken</a:t>
            </a:r>
            <a:r>
              <a:rPr lang="en-US" sz="2000" dirty="0">
                <a:solidFill>
                  <a:srgbClr val="FF0000"/>
                </a:solidFill>
              </a:rPr>
              <a:t> </a:t>
            </a:r>
            <a:r>
              <a:rPr lang="en-US" sz="2000" dirty="0" err="1">
                <a:solidFill>
                  <a:srgbClr val="FF0000"/>
                </a:solidFill>
              </a:rPr>
              <a:t>önlemler</a:t>
            </a:r>
            <a:r>
              <a:rPr lang="en-US" sz="2000" dirty="0">
                <a:solidFill>
                  <a:srgbClr val="FF0000"/>
                </a:solidFill>
              </a:rPr>
              <a:t> </a:t>
            </a:r>
            <a:r>
              <a:rPr lang="en-US" sz="2000" dirty="0" err="1">
                <a:solidFill>
                  <a:srgbClr val="FF0000"/>
                </a:solidFill>
              </a:rPr>
              <a:t>ve</a:t>
            </a:r>
            <a:r>
              <a:rPr lang="en-US" sz="2000" dirty="0">
                <a:solidFill>
                  <a:srgbClr val="FF0000"/>
                </a:solidFill>
              </a:rPr>
              <a:t> </a:t>
            </a:r>
            <a:r>
              <a:rPr lang="en-US" sz="2000" dirty="0" err="1">
                <a:solidFill>
                  <a:srgbClr val="FF0000"/>
                </a:solidFill>
              </a:rPr>
              <a:t>ortaya</a:t>
            </a:r>
            <a:r>
              <a:rPr lang="en-US" sz="2000" dirty="0">
                <a:solidFill>
                  <a:srgbClr val="FF0000"/>
                </a:solidFill>
              </a:rPr>
              <a:t> </a:t>
            </a:r>
            <a:r>
              <a:rPr lang="en-US" sz="2000" dirty="0" err="1">
                <a:solidFill>
                  <a:srgbClr val="FF0000"/>
                </a:solidFill>
              </a:rPr>
              <a:t>çıkması</a:t>
            </a:r>
            <a:r>
              <a:rPr lang="en-US" sz="2000" dirty="0">
                <a:solidFill>
                  <a:srgbClr val="FF0000"/>
                </a:solidFill>
              </a:rPr>
              <a:t> </a:t>
            </a:r>
            <a:r>
              <a:rPr lang="en-US" sz="2000" dirty="0" err="1">
                <a:solidFill>
                  <a:srgbClr val="FF0000"/>
                </a:solidFill>
              </a:rPr>
              <a:t>durumunda</a:t>
            </a:r>
            <a:r>
              <a:rPr lang="en-US" sz="2000" dirty="0">
                <a:solidFill>
                  <a:srgbClr val="FF0000"/>
                </a:solidFill>
              </a:rPr>
              <a:t> </a:t>
            </a:r>
            <a:r>
              <a:rPr lang="en-US" sz="2000" dirty="0" err="1">
                <a:solidFill>
                  <a:srgbClr val="FF0000"/>
                </a:solidFill>
              </a:rPr>
              <a:t>yapılması</a:t>
            </a:r>
            <a:r>
              <a:rPr lang="en-US" sz="2000" dirty="0">
                <a:solidFill>
                  <a:srgbClr val="FF0000"/>
                </a:solidFill>
              </a:rPr>
              <a:t> </a:t>
            </a:r>
            <a:r>
              <a:rPr lang="en-US" sz="2000" dirty="0" err="1">
                <a:solidFill>
                  <a:srgbClr val="FF0000"/>
                </a:solidFill>
              </a:rPr>
              <a:t>gereken</a:t>
            </a:r>
            <a:r>
              <a:rPr lang="en-US" sz="2000" dirty="0">
                <a:solidFill>
                  <a:srgbClr val="FF0000"/>
                </a:solidFill>
              </a:rPr>
              <a:t> </a:t>
            </a:r>
            <a:r>
              <a:rPr lang="en-US" sz="2000" dirty="0" err="1">
                <a:solidFill>
                  <a:srgbClr val="FF0000"/>
                </a:solidFill>
              </a:rPr>
              <a:t>işlemler</a:t>
            </a:r>
            <a:r>
              <a:rPr lang="en-US" sz="2000" dirty="0">
                <a:solidFill>
                  <a:srgbClr val="FF0000"/>
                </a:solidFill>
              </a:rPr>
              <a:t> </a:t>
            </a:r>
            <a:r>
              <a:rPr lang="en-US" sz="2000" dirty="0" err="1">
                <a:solidFill>
                  <a:srgbClr val="FF0000"/>
                </a:solidFill>
              </a:rPr>
              <a:t>hakkında</a:t>
            </a:r>
            <a:r>
              <a:rPr lang="en-US" sz="2000" dirty="0">
                <a:solidFill>
                  <a:srgbClr val="FF0000"/>
                </a:solidFill>
              </a:rPr>
              <a:t> çalışma </a:t>
            </a:r>
            <a:r>
              <a:rPr lang="en-US" sz="2000" dirty="0" err="1">
                <a:solidFill>
                  <a:srgbClr val="FF0000"/>
                </a:solidFill>
              </a:rPr>
              <a:t>yapılır</a:t>
            </a:r>
            <a:r>
              <a:rPr lang="en-US" sz="2000" dirty="0">
                <a:solidFill>
                  <a:srgbClr val="FF0000"/>
                </a:solidFill>
              </a:rPr>
              <a:t>. </a:t>
            </a:r>
          </a:p>
        </p:txBody>
      </p:sp>
      <p:pic>
        <p:nvPicPr>
          <p:cNvPr id="2" name="Resim 1"/>
          <p:cNvPicPr>
            <a:picLocks noChangeAspect="1"/>
          </p:cNvPicPr>
          <p:nvPr/>
        </p:nvPicPr>
        <p:blipFill>
          <a:blip r:embed="rId2"/>
          <a:stretch>
            <a:fillRect/>
          </a:stretch>
        </p:blipFill>
        <p:spPr>
          <a:xfrm>
            <a:off x="3347864" y="620688"/>
            <a:ext cx="2376264" cy="1547136"/>
          </a:xfrm>
          <a:prstGeom prst="rect">
            <a:avLst/>
          </a:prstGeom>
        </p:spPr>
      </p:pic>
    </p:spTree>
    <p:extLst>
      <p:ext uri="{BB962C8B-B14F-4D97-AF65-F5344CB8AC3E}">
        <p14:creationId xmlns:p14="http://schemas.microsoft.com/office/powerpoint/2010/main" val="247507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67544" y="404664"/>
            <a:ext cx="7467600" cy="6069288"/>
          </a:xfrm>
        </p:spPr>
        <p:txBody>
          <a:bodyPr>
            <a:normAutofit lnSpcReduction="10000"/>
          </a:bodyPr>
          <a:lstStyle/>
          <a:p>
            <a:pPr marL="0" indent="0">
              <a:buNone/>
            </a:pPr>
            <a:r>
              <a:rPr lang="en-US" dirty="0" err="1"/>
              <a:t>Ayrıca</a:t>
            </a:r>
            <a:r>
              <a:rPr lang="en-US" dirty="0"/>
              <a:t> </a:t>
            </a:r>
            <a:r>
              <a:rPr lang="en-US" dirty="0" err="1"/>
              <a:t>mevzuatta</a:t>
            </a:r>
            <a:r>
              <a:rPr lang="en-US" dirty="0"/>
              <a:t> </a:t>
            </a:r>
            <a:r>
              <a:rPr lang="en-US" dirty="0" err="1"/>
              <a:t>yapılan</a:t>
            </a:r>
            <a:r>
              <a:rPr lang="en-US" dirty="0"/>
              <a:t> son </a:t>
            </a:r>
            <a:r>
              <a:rPr lang="en-US" dirty="0" err="1"/>
              <a:t>düzenlemelerle</a:t>
            </a:r>
            <a:r>
              <a:rPr lang="en-US" dirty="0"/>
              <a:t> </a:t>
            </a:r>
            <a:r>
              <a:rPr lang="en-US" dirty="0" err="1"/>
              <a:t>işletmelerde</a:t>
            </a:r>
            <a:r>
              <a:rPr lang="en-US" dirty="0"/>
              <a:t> risk </a:t>
            </a:r>
            <a:r>
              <a:rPr lang="en-US" dirty="0" err="1"/>
              <a:t>değerlendirmesi</a:t>
            </a:r>
            <a:r>
              <a:rPr lang="en-US" dirty="0"/>
              <a:t> </a:t>
            </a:r>
            <a:r>
              <a:rPr lang="en-US" dirty="0" err="1"/>
              <a:t>yapılması</a:t>
            </a:r>
            <a:r>
              <a:rPr lang="en-US" dirty="0"/>
              <a:t> </a:t>
            </a:r>
            <a:r>
              <a:rPr lang="en-US" dirty="0" err="1"/>
              <a:t>yasal</a:t>
            </a:r>
            <a:r>
              <a:rPr lang="en-US" dirty="0"/>
              <a:t> </a:t>
            </a:r>
            <a:r>
              <a:rPr lang="en-US" dirty="0" err="1"/>
              <a:t>bir</a:t>
            </a:r>
            <a:r>
              <a:rPr lang="en-US" dirty="0"/>
              <a:t> </a:t>
            </a:r>
            <a:r>
              <a:rPr lang="en-US" dirty="0" err="1"/>
              <a:t>zorunluluk</a:t>
            </a:r>
            <a:r>
              <a:rPr lang="en-US" dirty="0"/>
              <a:t> </a:t>
            </a:r>
            <a:r>
              <a:rPr lang="en-US" dirty="0" err="1"/>
              <a:t>hâline</a:t>
            </a:r>
            <a:r>
              <a:rPr lang="en-US" dirty="0"/>
              <a:t> </a:t>
            </a:r>
            <a:r>
              <a:rPr lang="en-US" dirty="0" err="1"/>
              <a:t>getirilmiştir</a:t>
            </a:r>
            <a:r>
              <a:rPr lang="en-US" dirty="0"/>
              <a:t>. </a:t>
            </a:r>
            <a:endParaRPr lang="tr-TR" dirty="0" smtClean="0"/>
          </a:p>
          <a:p>
            <a:pPr marL="0" indent="0">
              <a:buNone/>
            </a:pPr>
            <a:endParaRPr lang="tr-TR" dirty="0"/>
          </a:p>
          <a:p>
            <a:pPr marL="0" indent="0">
              <a:buNone/>
            </a:pPr>
            <a:r>
              <a:rPr lang="en-US" b="1" dirty="0" smtClean="0"/>
              <a:t>6331 </a:t>
            </a:r>
            <a:r>
              <a:rPr lang="en-US" b="1" dirty="0" err="1"/>
              <a:t>sayılı</a:t>
            </a:r>
            <a:r>
              <a:rPr lang="en-US" dirty="0"/>
              <a:t> İSG </a:t>
            </a:r>
            <a:r>
              <a:rPr lang="en-US" dirty="0" err="1"/>
              <a:t>Kanunu</a:t>
            </a:r>
            <a:r>
              <a:rPr lang="en-US" dirty="0"/>
              <a:t> </a:t>
            </a:r>
            <a:r>
              <a:rPr lang="en-US" dirty="0" err="1"/>
              <a:t>kapsamında</a:t>
            </a:r>
            <a:r>
              <a:rPr lang="en-US" dirty="0"/>
              <a:t> </a:t>
            </a:r>
            <a:r>
              <a:rPr lang="en-US" dirty="0" err="1"/>
              <a:t>çıkartılmış</a:t>
            </a:r>
            <a:r>
              <a:rPr lang="en-US" dirty="0"/>
              <a:t> </a:t>
            </a:r>
            <a:r>
              <a:rPr lang="en-US" dirty="0" err="1"/>
              <a:t>olan</a:t>
            </a:r>
            <a:r>
              <a:rPr lang="en-US" dirty="0"/>
              <a:t> İSG Risk </a:t>
            </a:r>
            <a:r>
              <a:rPr lang="en-US" dirty="0" err="1"/>
              <a:t>Değerlendirmesi</a:t>
            </a:r>
            <a:r>
              <a:rPr lang="en-US" dirty="0"/>
              <a:t> </a:t>
            </a:r>
            <a:r>
              <a:rPr lang="en-US" dirty="0" err="1"/>
              <a:t>Yönetmeliği’nde</a:t>
            </a:r>
            <a:r>
              <a:rPr lang="en-US" dirty="0"/>
              <a:t> </a:t>
            </a:r>
            <a:r>
              <a:rPr lang="en-US" dirty="0" err="1"/>
              <a:t>bir</a:t>
            </a:r>
            <a:r>
              <a:rPr lang="en-US" dirty="0"/>
              <a:t> </a:t>
            </a:r>
            <a:r>
              <a:rPr lang="en-US" dirty="0" err="1"/>
              <a:t>işletmede</a:t>
            </a:r>
            <a:r>
              <a:rPr lang="en-US" dirty="0"/>
              <a:t> risk </a:t>
            </a:r>
            <a:r>
              <a:rPr lang="en-US" dirty="0" err="1"/>
              <a:t>değerlendirmesinin</a:t>
            </a:r>
            <a:r>
              <a:rPr lang="en-US" dirty="0"/>
              <a:t> </a:t>
            </a:r>
            <a:r>
              <a:rPr lang="en-US" dirty="0" err="1"/>
              <a:t>temel</a:t>
            </a:r>
            <a:r>
              <a:rPr lang="en-US" dirty="0"/>
              <a:t> </a:t>
            </a:r>
            <a:r>
              <a:rPr lang="en-US" dirty="0" err="1"/>
              <a:t>olarak</a:t>
            </a:r>
            <a:r>
              <a:rPr lang="en-US" dirty="0"/>
              <a:t> </a:t>
            </a:r>
            <a:r>
              <a:rPr lang="en-US" dirty="0" err="1"/>
              <a:t>nasıl</a:t>
            </a:r>
            <a:r>
              <a:rPr lang="en-US" dirty="0"/>
              <a:t> </a:t>
            </a:r>
            <a:r>
              <a:rPr lang="en-US" dirty="0" err="1"/>
              <a:t>yapılması</a:t>
            </a:r>
            <a:r>
              <a:rPr lang="en-US" dirty="0"/>
              <a:t> </a:t>
            </a:r>
            <a:r>
              <a:rPr lang="en-US" dirty="0" err="1"/>
              <a:t>gerektiği</a:t>
            </a:r>
            <a:r>
              <a:rPr lang="en-US" dirty="0"/>
              <a:t> </a:t>
            </a:r>
            <a:r>
              <a:rPr lang="en-US" dirty="0" err="1" smtClean="0"/>
              <a:t>anlatılmış</a:t>
            </a:r>
            <a:r>
              <a:rPr lang="tr-TR" dirty="0" smtClean="0"/>
              <a:t>tır.</a:t>
            </a:r>
          </a:p>
          <a:p>
            <a:pPr marL="0" indent="0">
              <a:buNone/>
            </a:pPr>
            <a:endParaRPr lang="tr-TR" dirty="0"/>
          </a:p>
          <a:p>
            <a:pPr marL="0" indent="0">
              <a:buNone/>
            </a:pPr>
            <a:r>
              <a:rPr lang="en-US" dirty="0"/>
              <a:t>Risk </a:t>
            </a:r>
            <a:r>
              <a:rPr lang="en-US" dirty="0" err="1" smtClean="0"/>
              <a:t>değerlendirmesiyle</a:t>
            </a:r>
            <a:r>
              <a:rPr lang="tr-TR" dirty="0" smtClean="0"/>
              <a:t>;</a:t>
            </a:r>
          </a:p>
          <a:p>
            <a:r>
              <a:rPr lang="tr-TR" dirty="0" smtClean="0"/>
              <a:t>M</a:t>
            </a:r>
            <a:r>
              <a:rPr lang="en-US" dirty="0" err="1" smtClean="0"/>
              <a:t>evcut</a:t>
            </a:r>
            <a:r>
              <a:rPr lang="en-US" dirty="0" smtClean="0"/>
              <a:t> </a:t>
            </a:r>
            <a:r>
              <a:rPr lang="en-US" dirty="0" err="1"/>
              <a:t>tehlikelerin</a:t>
            </a:r>
            <a:r>
              <a:rPr lang="en-US" dirty="0"/>
              <a:t> </a:t>
            </a:r>
            <a:r>
              <a:rPr lang="en-US" dirty="0" err="1"/>
              <a:t>ve</a:t>
            </a:r>
            <a:r>
              <a:rPr lang="en-US" dirty="0"/>
              <a:t> </a:t>
            </a:r>
            <a:r>
              <a:rPr lang="en-US" dirty="0" err="1"/>
              <a:t>risklerin</a:t>
            </a:r>
            <a:r>
              <a:rPr lang="en-US" dirty="0"/>
              <a:t> </a:t>
            </a:r>
            <a:r>
              <a:rPr lang="en-US" dirty="0" err="1"/>
              <a:t>neler</a:t>
            </a:r>
            <a:r>
              <a:rPr lang="en-US" dirty="0"/>
              <a:t> </a:t>
            </a:r>
            <a:r>
              <a:rPr lang="en-US" dirty="0" err="1" smtClean="0"/>
              <a:t>olduğunun</a:t>
            </a:r>
            <a:r>
              <a:rPr lang="en-US" dirty="0" smtClean="0"/>
              <a:t>,</a:t>
            </a:r>
            <a:endParaRPr lang="tr-TR" dirty="0" smtClean="0"/>
          </a:p>
          <a:p>
            <a:r>
              <a:rPr lang="tr-TR" dirty="0"/>
              <a:t>N</a:t>
            </a:r>
            <a:r>
              <a:rPr lang="en-US" dirty="0" err="1" smtClean="0"/>
              <a:t>eden</a:t>
            </a:r>
            <a:r>
              <a:rPr lang="en-US" dirty="0" smtClean="0"/>
              <a:t> </a:t>
            </a:r>
            <a:r>
              <a:rPr lang="en-US" dirty="0" err="1"/>
              <a:t>kaynaklandığının</a:t>
            </a:r>
            <a:r>
              <a:rPr lang="en-US" dirty="0"/>
              <a:t>, </a:t>
            </a:r>
            <a:endParaRPr lang="tr-TR" dirty="0" smtClean="0"/>
          </a:p>
          <a:p>
            <a:r>
              <a:rPr lang="tr-TR" dirty="0" smtClean="0"/>
              <a:t>K</a:t>
            </a:r>
            <a:r>
              <a:rPr lang="en-US" dirty="0" err="1" smtClean="0"/>
              <a:t>imleri</a:t>
            </a:r>
            <a:r>
              <a:rPr lang="en-US" dirty="0" smtClean="0"/>
              <a:t> </a:t>
            </a:r>
            <a:r>
              <a:rPr lang="en-US" dirty="0" err="1"/>
              <a:t>etkilediğinin</a:t>
            </a:r>
            <a:r>
              <a:rPr lang="en-US" dirty="0"/>
              <a:t>, </a:t>
            </a:r>
            <a:endParaRPr lang="tr-TR" dirty="0" smtClean="0"/>
          </a:p>
          <a:p>
            <a:r>
              <a:rPr lang="tr-TR" dirty="0" smtClean="0"/>
              <a:t>K</a:t>
            </a:r>
            <a:r>
              <a:rPr lang="en-US" dirty="0" err="1" smtClean="0"/>
              <a:t>abul</a:t>
            </a:r>
            <a:r>
              <a:rPr lang="en-US" dirty="0" smtClean="0"/>
              <a:t> </a:t>
            </a:r>
            <a:r>
              <a:rPr lang="en-US" dirty="0" err="1"/>
              <a:t>edilebilir</a:t>
            </a:r>
            <a:r>
              <a:rPr lang="en-US" dirty="0"/>
              <a:t> </a:t>
            </a:r>
            <a:r>
              <a:rPr lang="en-US" dirty="0" err="1"/>
              <a:t>olup</a:t>
            </a:r>
            <a:r>
              <a:rPr lang="en-US" dirty="0"/>
              <a:t> </a:t>
            </a:r>
            <a:r>
              <a:rPr lang="en-US" dirty="0" err="1"/>
              <a:t>olmadığının</a:t>
            </a:r>
            <a:r>
              <a:rPr lang="en-US" dirty="0"/>
              <a:t> </a:t>
            </a:r>
            <a:r>
              <a:rPr lang="en-US" dirty="0" err="1"/>
              <a:t>ve</a:t>
            </a:r>
            <a:r>
              <a:rPr lang="en-US" dirty="0"/>
              <a:t> </a:t>
            </a:r>
            <a:r>
              <a:rPr lang="en-US" dirty="0" err="1"/>
              <a:t>önleme</a:t>
            </a:r>
            <a:r>
              <a:rPr lang="en-US" dirty="0"/>
              <a:t> </a:t>
            </a:r>
            <a:r>
              <a:rPr lang="en-US" dirty="0" err="1"/>
              <a:t>faaliyetlerinin</a:t>
            </a:r>
            <a:r>
              <a:rPr lang="en-US" dirty="0"/>
              <a:t> </a:t>
            </a:r>
            <a:r>
              <a:rPr lang="en-US" dirty="0" err="1"/>
              <a:t>belirlenmesi</a:t>
            </a:r>
            <a:r>
              <a:rPr lang="en-US" dirty="0"/>
              <a:t> </a:t>
            </a:r>
            <a:r>
              <a:rPr lang="en-US" dirty="0" err="1"/>
              <a:t>amaçlanmaktadır</a:t>
            </a:r>
            <a:r>
              <a:rPr lang="en-US" dirty="0"/>
              <a:t>. </a:t>
            </a:r>
          </a:p>
        </p:txBody>
      </p:sp>
    </p:spTree>
    <p:extLst>
      <p:ext uri="{BB962C8B-B14F-4D97-AF65-F5344CB8AC3E}">
        <p14:creationId xmlns:p14="http://schemas.microsoft.com/office/powerpoint/2010/main" val="963115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16632"/>
            <a:ext cx="8219256" cy="6357320"/>
          </a:xfrm>
        </p:spPr>
        <p:txBody>
          <a:bodyPr/>
          <a:lstStyle/>
          <a:p>
            <a:pPr marL="0" indent="0">
              <a:buNone/>
            </a:pPr>
            <a:r>
              <a:rPr lang="en-US" i="1" dirty="0">
                <a:solidFill>
                  <a:srgbClr val="FF0000"/>
                </a:solidFill>
              </a:rPr>
              <a:t>Çalışma </a:t>
            </a:r>
            <a:r>
              <a:rPr lang="en-US" i="1" dirty="0" err="1">
                <a:solidFill>
                  <a:srgbClr val="FF0000"/>
                </a:solidFill>
              </a:rPr>
              <a:t>esnasında</a:t>
            </a:r>
            <a:r>
              <a:rPr lang="en-US" i="1" dirty="0">
                <a:solidFill>
                  <a:srgbClr val="FF0000"/>
                </a:solidFill>
              </a:rPr>
              <a:t> </a:t>
            </a:r>
            <a:r>
              <a:rPr lang="en-US" i="1" dirty="0" err="1">
                <a:solidFill>
                  <a:srgbClr val="FF0000"/>
                </a:solidFill>
              </a:rPr>
              <a:t>anahtar</a:t>
            </a:r>
            <a:r>
              <a:rPr lang="en-US" i="1" dirty="0">
                <a:solidFill>
                  <a:srgbClr val="FF0000"/>
                </a:solidFill>
              </a:rPr>
              <a:t> </a:t>
            </a:r>
            <a:r>
              <a:rPr lang="en-US" i="1" dirty="0" err="1">
                <a:solidFill>
                  <a:srgbClr val="FF0000"/>
                </a:solidFill>
              </a:rPr>
              <a:t>kelimeler</a:t>
            </a:r>
            <a:r>
              <a:rPr lang="en-US" i="1" dirty="0">
                <a:solidFill>
                  <a:srgbClr val="FF0000"/>
                </a:solidFill>
              </a:rPr>
              <a:t>, </a:t>
            </a:r>
            <a:r>
              <a:rPr lang="en-US" i="1" dirty="0" err="1">
                <a:solidFill>
                  <a:srgbClr val="FF0000"/>
                </a:solidFill>
              </a:rPr>
              <a:t>tasarım</a:t>
            </a:r>
            <a:r>
              <a:rPr lang="en-US" i="1" dirty="0">
                <a:solidFill>
                  <a:srgbClr val="FF0000"/>
                </a:solidFill>
              </a:rPr>
              <a:t> </a:t>
            </a:r>
            <a:r>
              <a:rPr lang="en-US" i="1" dirty="0" err="1">
                <a:solidFill>
                  <a:srgbClr val="FF0000"/>
                </a:solidFill>
              </a:rPr>
              <a:t>parametreleri</a:t>
            </a:r>
            <a:r>
              <a:rPr lang="en-US" i="1" dirty="0">
                <a:solidFill>
                  <a:srgbClr val="FF0000"/>
                </a:solidFill>
              </a:rPr>
              <a:t> </a:t>
            </a:r>
            <a:r>
              <a:rPr lang="en-US" i="1" dirty="0" err="1">
                <a:solidFill>
                  <a:srgbClr val="FF0000"/>
                </a:solidFill>
              </a:rPr>
              <a:t>ve</a:t>
            </a:r>
            <a:r>
              <a:rPr lang="en-US" i="1" dirty="0">
                <a:solidFill>
                  <a:srgbClr val="FF0000"/>
                </a:solidFill>
              </a:rPr>
              <a:t> </a:t>
            </a:r>
            <a:r>
              <a:rPr lang="en-US" i="1" dirty="0" err="1">
                <a:solidFill>
                  <a:srgbClr val="FF0000"/>
                </a:solidFill>
              </a:rPr>
              <a:t>çeşitli</a:t>
            </a:r>
            <a:r>
              <a:rPr lang="en-US" i="1" dirty="0">
                <a:solidFill>
                  <a:srgbClr val="FF0000"/>
                </a:solidFill>
              </a:rPr>
              <a:t> </a:t>
            </a:r>
            <a:r>
              <a:rPr lang="en-US" i="1" dirty="0" err="1">
                <a:solidFill>
                  <a:srgbClr val="FF0000"/>
                </a:solidFill>
              </a:rPr>
              <a:t>tablolar</a:t>
            </a:r>
            <a:r>
              <a:rPr lang="en-US" i="1" dirty="0">
                <a:solidFill>
                  <a:srgbClr val="FF0000"/>
                </a:solidFill>
              </a:rPr>
              <a:t> </a:t>
            </a:r>
            <a:r>
              <a:rPr lang="en-US" i="1" dirty="0" err="1">
                <a:solidFill>
                  <a:srgbClr val="FF0000"/>
                </a:solidFill>
              </a:rPr>
              <a:t>kullanılır</a:t>
            </a:r>
            <a:r>
              <a:rPr lang="en-US" i="1" dirty="0">
                <a:solidFill>
                  <a:srgbClr val="FF0000"/>
                </a:solidFill>
              </a:rPr>
              <a:t>. </a:t>
            </a:r>
            <a:endParaRPr lang="tr-TR" i="1" dirty="0" smtClean="0">
              <a:solidFill>
                <a:srgbClr val="FF0000"/>
              </a:solidFill>
            </a:endParaRPr>
          </a:p>
          <a:p>
            <a:pPr marL="0" indent="0">
              <a:buNone/>
            </a:pPr>
            <a:endParaRPr lang="tr-TR" i="1" dirty="0"/>
          </a:p>
          <a:p>
            <a:pPr marL="0" indent="0" algn="just">
              <a:buNone/>
            </a:pPr>
            <a:r>
              <a:rPr lang="en-US" dirty="0" err="1" smtClean="0"/>
              <a:t>İşletme</a:t>
            </a:r>
            <a:r>
              <a:rPr lang="en-US" dirty="0" smtClean="0"/>
              <a:t> </a:t>
            </a:r>
            <a:r>
              <a:rPr lang="en-US" dirty="0"/>
              <a:t>için </a:t>
            </a:r>
            <a:r>
              <a:rPr lang="en-US" dirty="0" err="1"/>
              <a:t>belirlenen</a:t>
            </a:r>
            <a:r>
              <a:rPr lang="en-US" dirty="0"/>
              <a:t> </a:t>
            </a:r>
            <a:r>
              <a:rPr lang="en-US" dirty="0" err="1"/>
              <a:t>bu</a:t>
            </a:r>
            <a:r>
              <a:rPr lang="en-US" dirty="0"/>
              <a:t> risk/</a:t>
            </a:r>
            <a:r>
              <a:rPr lang="en-US" dirty="0" err="1"/>
              <a:t>tehlike</a:t>
            </a:r>
            <a:r>
              <a:rPr lang="en-US" dirty="0"/>
              <a:t> </a:t>
            </a:r>
            <a:r>
              <a:rPr lang="en-US" dirty="0" err="1"/>
              <a:t>alanları</a:t>
            </a:r>
            <a:r>
              <a:rPr lang="en-US" dirty="0"/>
              <a:t> için </a:t>
            </a:r>
            <a:r>
              <a:rPr lang="en-US" dirty="0" err="1"/>
              <a:t>öncelikle</a:t>
            </a:r>
            <a:r>
              <a:rPr lang="en-US" dirty="0"/>
              <a:t> o </a:t>
            </a:r>
            <a:r>
              <a:rPr lang="en-US" dirty="0" err="1"/>
              <a:t>alanla</a:t>
            </a:r>
            <a:r>
              <a:rPr lang="en-US" dirty="0"/>
              <a:t> </a:t>
            </a:r>
            <a:r>
              <a:rPr lang="en-US" dirty="0" err="1"/>
              <a:t>ilgili</a:t>
            </a:r>
            <a:r>
              <a:rPr lang="en-US" dirty="0"/>
              <a:t> </a:t>
            </a:r>
            <a:r>
              <a:rPr lang="en-US" dirty="0" err="1"/>
              <a:t>çeşitli</a:t>
            </a:r>
            <a:r>
              <a:rPr lang="en-US" dirty="0"/>
              <a:t> </a:t>
            </a:r>
            <a:r>
              <a:rPr lang="en-US" dirty="0" err="1"/>
              <a:t>tasarım</a:t>
            </a:r>
            <a:r>
              <a:rPr lang="en-US" dirty="0"/>
              <a:t> </a:t>
            </a:r>
            <a:r>
              <a:rPr lang="en-US" dirty="0" err="1"/>
              <a:t>parametreleri</a:t>
            </a:r>
            <a:r>
              <a:rPr lang="en-US" dirty="0"/>
              <a:t> </a:t>
            </a:r>
            <a:r>
              <a:rPr lang="en-US" dirty="0" err="1" smtClean="0"/>
              <a:t>tespit</a:t>
            </a:r>
            <a:r>
              <a:rPr lang="en-US" dirty="0" smtClean="0"/>
              <a:t> </a:t>
            </a:r>
            <a:r>
              <a:rPr lang="en-US" dirty="0" err="1"/>
              <a:t>edilir</a:t>
            </a:r>
            <a:r>
              <a:rPr lang="en-US" dirty="0"/>
              <a:t>. </a:t>
            </a:r>
            <a:endParaRPr lang="tr-TR" dirty="0" smtClean="0"/>
          </a:p>
          <a:p>
            <a:pPr marL="0" indent="0">
              <a:buNone/>
            </a:pPr>
            <a:endParaRPr lang="tr-TR" dirty="0"/>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538146"/>
            <a:ext cx="5616624" cy="41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235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260648"/>
            <a:ext cx="8424936" cy="6120680"/>
          </a:xfrm>
        </p:spPr>
        <p:txBody>
          <a:bodyPr/>
          <a:lstStyle/>
          <a:p>
            <a:r>
              <a:rPr lang="en-US" dirty="0" err="1"/>
              <a:t>Analistlerin</a:t>
            </a:r>
            <a:r>
              <a:rPr lang="en-US" dirty="0"/>
              <a:t> </a:t>
            </a:r>
            <a:r>
              <a:rPr lang="en-US" dirty="0" err="1"/>
              <a:t>oluşturduğu</a:t>
            </a:r>
            <a:r>
              <a:rPr lang="en-US" dirty="0"/>
              <a:t> </a:t>
            </a:r>
            <a:r>
              <a:rPr lang="en-US" dirty="0" err="1"/>
              <a:t>takım</a:t>
            </a:r>
            <a:r>
              <a:rPr lang="en-US" dirty="0"/>
              <a:t> </a:t>
            </a:r>
            <a:r>
              <a:rPr lang="en-US" dirty="0" err="1"/>
              <a:t>belirlenen</a:t>
            </a:r>
            <a:r>
              <a:rPr lang="en-US" dirty="0"/>
              <a:t> her </a:t>
            </a:r>
            <a:r>
              <a:rPr lang="en-US" dirty="0" err="1"/>
              <a:t>bir</a:t>
            </a:r>
            <a:r>
              <a:rPr lang="en-US" dirty="0"/>
              <a:t> durum için </a:t>
            </a:r>
            <a:r>
              <a:rPr lang="en-US" dirty="0" err="1"/>
              <a:t>değerlendirmeleri</a:t>
            </a:r>
            <a:r>
              <a:rPr lang="en-US" dirty="0"/>
              <a:t> </a:t>
            </a:r>
            <a:r>
              <a:rPr lang="en-US" dirty="0" err="1"/>
              <a:t>ayrı</a:t>
            </a:r>
            <a:r>
              <a:rPr lang="en-US" dirty="0"/>
              <a:t> </a:t>
            </a:r>
            <a:r>
              <a:rPr lang="en-US" dirty="0" err="1"/>
              <a:t>ayrı</a:t>
            </a:r>
            <a:r>
              <a:rPr lang="en-US" dirty="0"/>
              <a:t> </a:t>
            </a:r>
            <a:r>
              <a:rPr lang="en-US" dirty="0" err="1"/>
              <a:t>yapar</a:t>
            </a:r>
            <a:r>
              <a:rPr lang="en-US" dirty="0"/>
              <a:t>. Risk </a:t>
            </a:r>
            <a:r>
              <a:rPr lang="en-US" dirty="0" err="1"/>
              <a:t>puanı</a:t>
            </a:r>
            <a:r>
              <a:rPr lang="en-US" dirty="0"/>
              <a:t> </a:t>
            </a:r>
            <a:r>
              <a:rPr lang="en-US" dirty="0" err="1"/>
              <a:t>hesaplaması</a:t>
            </a:r>
            <a:r>
              <a:rPr lang="en-US" dirty="0"/>
              <a:t> </a:t>
            </a:r>
            <a:r>
              <a:rPr lang="en-US" dirty="0" err="1"/>
              <a:t>yapılmaz</a:t>
            </a:r>
            <a:r>
              <a:rPr lang="en-US" dirty="0"/>
              <a:t>. </a:t>
            </a:r>
            <a:endParaRPr lang="tr-TR" dirty="0" smtClean="0"/>
          </a:p>
          <a:p>
            <a:endParaRPr lang="tr-TR" dirty="0"/>
          </a:p>
          <a:p>
            <a:r>
              <a:rPr lang="en-US" dirty="0" err="1" smtClean="0"/>
              <a:t>Anahtar</a:t>
            </a:r>
            <a:r>
              <a:rPr lang="en-US" dirty="0" smtClean="0"/>
              <a:t> </a:t>
            </a:r>
            <a:r>
              <a:rPr lang="en-US" dirty="0" err="1"/>
              <a:t>kelimeler</a:t>
            </a:r>
            <a:r>
              <a:rPr lang="en-US" dirty="0"/>
              <a:t> </a:t>
            </a:r>
            <a:r>
              <a:rPr lang="en-US" dirty="0" err="1"/>
              <a:t>ile</a:t>
            </a:r>
            <a:r>
              <a:rPr lang="en-US" dirty="0"/>
              <a:t> </a:t>
            </a:r>
            <a:r>
              <a:rPr lang="en-US" dirty="0" err="1"/>
              <a:t>tasarım</a:t>
            </a:r>
            <a:r>
              <a:rPr lang="en-US" dirty="0"/>
              <a:t> </a:t>
            </a:r>
            <a:r>
              <a:rPr lang="en-US" dirty="0" err="1"/>
              <a:t>parametreleri</a:t>
            </a:r>
            <a:r>
              <a:rPr lang="en-US" dirty="0"/>
              <a:t> </a:t>
            </a:r>
            <a:r>
              <a:rPr lang="en-US" dirty="0" err="1"/>
              <a:t>matrisi</a:t>
            </a:r>
            <a:r>
              <a:rPr lang="en-US" dirty="0"/>
              <a:t> </a:t>
            </a:r>
            <a:r>
              <a:rPr lang="en-US" dirty="0" err="1" smtClean="0"/>
              <a:t>oluşturulara</a:t>
            </a:r>
            <a:r>
              <a:rPr lang="tr-TR" dirty="0" smtClean="0"/>
              <a:t>k</a:t>
            </a:r>
            <a:r>
              <a:rPr lang="en-US" dirty="0" smtClean="0"/>
              <a:t>, </a:t>
            </a:r>
            <a:r>
              <a:rPr lang="en-US" dirty="0" err="1"/>
              <a:t>sonuçlar</a:t>
            </a:r>
            <a:r>
              <a:rPr lang="en-US" dirty="0"/>
              <a:t> </a:t>
            </a:r>
            <a:r>
              <a:rPr lang="en-US" dirty="0" err="1"/>
              <a:t>elde</a:t>
            </a:r>
            <a:r>
              <a:rPr lang="en-US" dirty="0"/>
              <a:t> </a:t>
            </a:r>
            <a:r>
              <a:rPr lang="en-US" dirty="0" err="1"/>
              <a:t>edilir</a:t>
            </a:r>
            <a:r>
              <a:rPr lang="en-US" dirty="0"/>
              <a:t>. </a:t>
            </a:r>
          </a:p>
        </p:txBody>
      </p:sp>
      <p:pic>
        <p:nvPicPr>
          <p:cNvPr id="2" name="Resim 1"/>
          <p:cNvPicPr>
            <a:picLocks noChangeAspect="1"/>
          </p:cNvPicPr>
          <p:nvPr/>
        </p:nvPicPr>
        <p:blipFill>
          <a:blip r:embed="rId2"/>
          <a:stretch>
            <a:fillRect/>
          </a:stretch>
        </p:blipFill>
        <p:spPr>
          <a:xfrm>
            <a:off x="2350039" y="3212976"/>
            <a:ext cx="4371914" cy="2448272"/>
          </a:xfrm>
          <a:prstGeom prst="rect">
            <a:avLst/>
          </a:prstGeom>
        </p:spPr>
      </p:pic>
    </p:spTree>
    <p:extLst>
      <p:ext uri="{BB962C8B-B14F-4D97-AF65-F5344CB8AC3E}">
        <p14:creationId xmlns:p14="http://schemas.microsoft.com/office/powerpoint/2010/main" val="152159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251520" y="188640"/>
            <a:ext cx="8352928" cy="6285312"/>
          </a:xfrm>
        </p:spPr>
        <p:txBody>
          <a:bodyPr/>
          <a:lstStyle/>
          <a:p>
            <a:r>
              <a:rPr lang="en-US" dirty="0"/>
              <a:t>HAZOP </a:t>
            </a:r>
            <a:r>
              <a:rPr lang="en-US" dirty="0" err="1"/>
              <a:t>analizinde</a:t>
            </a:r>
            <a:r>
              <a:rPr lang="en-US" dirty="0"/>
              <a:t> </a:t>
            </a:r>
            <a:r>
              <a:rPr lang="en-US" dirty="0" err="1"/>
              <a:t>proseste</a:t>
            </a:r>
            <a:r>
              <a:rPr lang="en-US" dirty="0"/>
              <a:t> belli </a:t>
            </a:r>
            <a:r>
              <a:rPr lang="en-US" dirty="0" err="1"/>
              <a:t>bir</a:t>
            </a:r>
            <a:r>
              <a:rPr lang="en-US" dirty="0"/>
              <a:t> </a:t>
            </a:r>
            <a:r>
              <a:rPr lang="en-US" dirty="0" err="1" smtClean="0"/>
              <a:t>düğüm</a:t>
            </a:r>
            <a:endParaRPr lang="tr-TR" dirty="0"/>
          </a:p>
          <a:p>
            <a:pPr marL="0" indent="0">
              <a:buNone/>
            </a:pPr>
            <a:r>
              <a:rPr lang="en-US" dirty="0" err="1" smtClean="0"/>
              <a:t>seçilerek</a:t>
            </a:r>
            <a:r>
              <a:rPr lang="en-US" dirty="0" smtClean="0"/>
              <a:t>(tank</a:t>
            </a:r>
            <a:r>
              <a:rPr lang="en-US" dirty="0"/>
              <a:t>, </a:t>
            </a:r>
            <a:r>
              <a:rPr lang="en-US" dirty="0" err="1"/>
              <a:t>pompa</a:t>
            </a:r>
            <a:r>
              <a:rPr lang="en-US" dirty="0"/>
              <a:t>, </a:t>
            </a:r>
            <a:r>
              <a:rPr lang="en-US" dirty="0" err="1"/>
              <a:t>karıştırıcı</a:t>
            </a:r>
            <a:r>
              <a:rPr lang="en-US" dirty="0"/>
              <a:t>, </a:t>
            </a:r>
            <a:r>
              <a:rPr lang="en-US" dirty="0" err="1"/>
              <a:t>ısı</a:t>
            </a:r>
            <a:r>
              <a:rPr lang="en-US" dirty="0"/>
              <a:t> </a:t>
            </a:r>
            <a:r>
              <a:rPr lang="en-US" dirty="0" err="1"/>
              <a:t>değiştirici</a:t>
            </a:r>
            <a:r>
              <a:rPr lang="en-US" dirty="0"/>
              <a:t>,</a:t>
            </a:r>
          </a:p>
          <a:p>
            <a:pPr marL="0" indent="0">
              <a:buNone/>
            </a:pPr>
            <a:r>
              <a:rPr lang="en-US" dirty="0" err="1"/>
              <a:t>filtre</a:t>
            </a:r>
            <a:r>
              <a:rPr lang="en-US" dirty="0"/>
              <a:t> </a:t>
            </a:r>
            <a:r>
              <a:rPr lang="en-US" dirty="0" err="1"/>
              <a:t>v.b</a:t>
            </a:r>
            <a:r>
              <a:rPr lang="en-US" dirty="0"/>
              <a:t> </a:t>
            </a:r>
            <a:r>
              <a:rPr lang="en-US" dirty="0" err="1"/>
              <a:t>veya</a:t>
            </a:r>
            <a:r>
              <a:rPr lang="en-US" dirty="0"/>
              <a:t> </a:t>
            </a:r>
            <a:r>
              <a:rPr lang="en-US" dirty="0" err="1"/>
              <a:t>aynı</a:t>
            </a:r>
            <a:r>
              <a:rPr lang="en-US" dirty="0"/>
              <a:t> </a:t>
            </a:r>
            <a:r>
              <a:rPr lang="en-US" dirty="0" err="1"/>
              <a:t>fonksiyonu</a:t>
            </a:r>
            <a:r>
              <a:rPr lang="en-US" dirty="0"/>
              <a:t> </a:t>
            </a:r>
            <a:r>
              <a:rPr lang="en-US" dirty="0" err="1"/>
              <a:t>gerçekleştirdiği</a:t>
            </a:r>
            <a:r>
              <a:rPr lang="en-US" dirty="0"/>
              <a:t> </a:t>
            </a:r>
            <a:r>
              <a:rPr lang="en-US" dirty="0" err="1"/>
              <a:t>düşünülüyorsa</a:t>
            </a:r>
            <a:r>
              <a:rPr lang="en-US" dirty="0"/>
              <a:t> </a:t>
            </a:r>
            <a:r>
              <a:rPr lang="en-US" dirty="0" err="1"/>
              <a:t>bunların</a:t>
            </a:r>
            <a:r>
              <a:rPr lang="en-US" dirty="0"/>
              <a:t> </a:t>
            </a:r>
            <a:r>
              <a:rPr lang="en-US" dirty="0" err="1"/>
              <a:t>hepsi</a:t>
            </a:r>
            <a:r>
              <a:rPr lang="en-US" dirty="0"/>
              <a:t> </a:t>
            </a:r>
            <a:r>
              <a:rPr lang="en-US" dirty="0" err="1"/>
              <a:t>birden</a:t>
            </a:r>
            <a:r>
              <a:rPr lang="en-US" dirty="0"/>
              <a:t>)</a:t>
            </a:r>
          </a:p>
          <a:p>
            <a:pPr marL="0" indent="0">
              <a:buNone/>
            </a:pPr>
            <a:r>
              <a:rPr lang="en-US" dirty="0" err="1"/>
              <a:t>hangi</a:t>
            </a:r>
            <a:r>
              <a:rPr lang="en-US" dirty="0"/>
              <a:t> </a:t>
            </a:r>
            <a:r>
              <a:rPr lang="en-US" dirty="0" err="1"/>
              <a:t>amaçla</a:t>
            </a:r>
            <a:r>
              <a:rPr lang="en-US" dirty="0"/>
              <a:t> </a:t>
            </a:r>
            <a:r>
              <a:rPr lang="en-US" dirty="0" err="1"/>
              <a:t>çalışması</a:t>
            </a:r>
            <a:r>
              <a:rPr lang="en-US" dirty="0"/>
              <a:t> </a:t>
            </a:r>
            <a:r>
              <a:rPr lang="en-US" dirty="0" err="1"/>
              <a:t>gerektiği</a:t>
            </a:r>
            <a:r>
              <a:rPr lang="en-US" dirty="0"/>
              <a:t> </a:t>
            </a:r>
            <a:r>
              <a:rPr lang="en-US" dirty="0" err="1"/>
              <a:t>ve</a:t>
            </a:r>
            <a:r>
              <a:rPr lang="en-US" dirty="0"/>
              <a:t> </a:t>
            </a:r>
            <a:r>
              <a:rPr lang="en-US" dirty="0" err="1"/>
              <a:t>işletmenin</a:t>
            </a:r>
            <a:r>
              <a:rPr lang="en-US" dirty="0"/>
              <a:t> </a:t>
            </a:r>
            <a:r>
              <a:rPr lang="en-US" dirty="0" err="1"/>
              <a:t>amacı</a:t>
            </a:r>
            <a:r>
              <a:rPr lang="en-US" dirty="0"/>
              <a:t> </a:t>
            </a:r>
            <a:r>
              <a:rPr lang="en-US" dirty="0" err="1"/>
              <a:t>belirlenir</a:t>
            </a:r>
            <a:r>
              <a:rPr lang="en-US" dirty="0"/>
              <a:t>. </a:t>
            </a:r>
            <a:endParaRPr lang="tr-TR" dirty="0" smtClean="0"/>
          </a:p>
          <a:p>
            <a:pPr marL="0" indent="0">
              <a:buNone/>
            </a:pPr>
            <a:endParaRPr lang="tr-TR" dirty="0"/>
          </a:p>
          <a:p>
            <a:pPr marL="0" indent="0" algn="just">
              <a:buNone/>
            </a:pPr>
            <a:r>
              <a:rPr lang="en-US" dirty="0" err="1" smtClean="0"/>
              <a:t>Kılavuz</a:t>
            </a:r>
            <a:r>
              <a:rPr lang="en-US" dirty="0" smtClean="0"/>
              <a:t> </a:t>
            </a:r>
            <a:r>
              <a:rPr lang="en-US" dirty="0" err="1"/>
              <a:t>kelimenin</a:t>
            </a:r>
            <a:r>
              <a:rPr lang="en-US" dirty="0"/>
              <a:t> </a:t>
            </a:r>
            <a:r>
              <a:rPr lang="en-US" dirty="0" err="1" smtClean="0"/>
              <a:t>uygulanması</a:t>
            </a:r>
            <a:r>
              <a:rPr lang="tr-TR" dirty="0" smtClean="0"/>
              <a:t> </a:t>
            </a:r>
            <a:r>
              <a:rPr lang="en-US" dirty="0" err="1" smtClean="0"/>
              <a:t>ile</a:t>
            </a:r>
            <a:r>
              <a:rPr lang="en-US" dirty="0" smtClean="0"/>
              <a:t> </a:t>
            </a:r>
            <a:r>
              <a:rPr lang="en-US" dirty="0" err="1"/>
              <a:t>tasarım</a:t>
            </a:r>
            <a:r>
              <a:rPr lang="en-US" dirty="0"/>
              <a:t> </a:t>
            </a:r>
            <a:r>
              <a:rPr lang="en-US" dirty="0" err="1"/>
              <a:t>amacından</a:t>
            </a:r>
            <a:r>
              <a:rPr lang="en-US" dirty="0"/>
              <a:t> </a:t>
            </a:r>
            <a:r>
              <a:rPr lang="en-US" dirty="0" err="1"/>
              <a:t>sapmaların</a:t>
            </a:r>
            <a:r>
              <a:rPr lang="en-US" dirty="0"/>
              <a:t> </a:t>
            </a:r>
            <a:r>
              <a:rPr lang="en-US" dirty="0" err="1"/>
              <a:t>nasıl</a:t>
            </a:r>
            <a:r>
              <a:rPr lang="en-US" dirty="0"/>
              <a:t> </a:t>
            </a:r>
            <a:r>
              <a:rPr lang="en-US" dirty="0" err="1"/>
              <a:t>ve</a:t>
            </a:r>
            <a:r>
              <a:rPr lang="en-US" dirty="0"/>
              <a:t> </a:t>
            </a:r>
            <a:r>
              <a:rPr lang="en-US" dirty="0" err="1"/>
              <a:t>niçin</a:t>
            </a:r>
            <a:r>
              <a:rPr lang="en-US" dirty="0"/>
              <a:t> </a:t>
            </a:r>
            <a:r>
              <a:rPr lang="en-US" dirty="0" err="1"/>
              <a:t>meydana</a:t>
            </a:r>
            <a:r>
              <a:rPr lang="en-US" dirty="0"/>
              <a:t> </a:t>
            </a:r>
            <a:r>
              <a:rPr lang="en-US" dirty="0" err="1"/>
              <a:t>geldiği</a:t>
            </a:r>
            <a:r>
              <a:rPr lang="en-US" dirty="0"/>
              <a:t> </a:t>
            </a:r>
            <a:r>
              <a:rPr lang="en-US" dirty="0" err="1"/>
              <a:t>ortaya</a:t>
            </a:r>
            <a:r>
              <a:rPr lang="en-US" dirty="0"/>
              <a:t> </a:t>
            </a:r>
            <a:r>
              <a:rPr lang="en-US" dirty="0" err="1"/>
              <a:t>çıkarılır</a:t>
            </a:r>
            <a:r>
              <a:rPr lang="en-US" dirty="0"/>
              <a:t>.</a:t>
            </a:r>
          </a:p>
          <a:p>
            <a:pPr marL="0" indent="0" algn="just">
              <a:buNone/>
            </a:pPr>
            <a:r>
              <a:rPr lang="en-US" dirty="0"/>
              <a:t>Bu </a:t>
            </a:r>
            <a:r>
              <a:rPr lang="en-US" dirty="0" err="1"/>
              <a:t>sapmaların</a:t>
            </a:r>
            <a:r>
              <a:rPr lang="en-US" dirty="0"/>
              <a:t> </a:t>
            </a:r>
            <a:r>
              <a:rPr lang="en-US" dirty="0" err="1"/>
              <a:t>sonucunda</a:t>
            </a:r>
            <a:r>
              <a:rPr lang="en-US" dirty="0"/>
              <a:t> ne </a:t>
            </a:r>
            <a:r>
              <a:rPr lang="en-US" dirty="0" err="1"/>
              <a:t>gibi</a:t>
            </a:r>
            <a:r>
              <a:rPr lang="en-US" dirty="0"/>
              <a:t> </a:t>
            </a:r>
            <a:r>
              <a:rPr lang="en-US" dirty="0" err="1"/>
              <a:t>önlemler</a:t>
            </a:r>
            <a:r>
              <a:rPr lang="en-US" dirty="0"/>
              <a:t> </a:t>
            </a:r>
            <a:r>
              <a:rPr lang="en-US" dirty="0" err="1"/>
              <a:t>alınabileceği</a:t>
            </a:r>
            <a:r>
              <a:rPr lang="en-US" dirty="0"/>
              <a:t> </a:t>
            </a:r>
            <a:r>
              <a:rPr lang="en-US" dirty="0" err="1"/>
              <a:t>belirlenir</a:t>
            </a:r>
            <a:r>
              <a:rPr lang="en-US" dirty="0"/>
              <a:t>.</a:t>
            </a:r>
          </a:p>
        </p:txBody>
      </p:sp>
    </p:spTree>
    <p:extLst>
      <p:ext uri="{BB962C8B-B14F-4D97-AF65-F5344CB8AC3E}">
        <p14:creationId xmlns:p14="http://schemas.microsoft.com/office/powerpoint/2010/main" val="1744406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71600" y="1196752"/>
            <a:ext cx="6510567" cy="487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etin kutusu 1"/>
          <p:cNvSpPr txBox="1"/>
          <p:nvPr/>
        </p:nvSpPr>
        <p:spPr>
          <a:xfrm>
            <a:off x="419524" y="188640"/>
            <a:ext cx="20265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ÖRNEK HAZOP </a:t>
            </a:r>
            <a:endParaRPr kumimoji="0" lang="en-US" sz="1800" b="0" i="0" u="none" strike="noStrike" kern="1200" cap="none" spc="0" normalizeH="0" baseline="0" noProof="0" dirty="0">
              <a:ln>
                <a:noFill/>
              </a:ln>
              <a:solidFill>
                <a:prstClr val="black"/>
              </a:solidFill>
              <a:effectLst/>
              <a:uLnTx/>
              <a:uFillTx/>
              <a:latin typeface="Century Schoolbook"/>
              <a:ea typeface="+mn-ea"/>
              <a:cs typeface="+mn-cs"/>
            </a:endParaRPr>
          </a:p>
        </p:txBody>
      </p:sp>
    </p:spTree>
    <p:extLst>
      <p:ext uri="{BB962C8B-B14F-4D97-AF65-F5344CB8AC3E}">
        <p14:creationId xmlns:p14="http://schemas.microsoft.com/office/powerpoint/2010/main" val="1165542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47664" y="476672"/>
            <a:ext cx="5498827" cy="606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82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8264738"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753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043608" y="404664"/>
            <a:ext cx="6264696" cy="5743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6626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188640"/>
            <a:ext cx="8280920" cy="6285312"/>
          </a:xfrm>
        </p:spPr>
        <p:txBody>
          <a:bodyPr/>
          <a:lstStyle/>
          <a:p>
            <a:pPr marL="0" indent="0" algn="just">
              <a:buNone/>
            </a:pPr>
            <a:r>
              <a:rPr lang="en-US" dirty="0"/>
              <a:t>HAZOP </a:t>
            </a:r>
            <a:r>
              <a:rPr lang="en-US" dirty="0" err="1"/>
              <a:t>analizi</a:t>
            </a:r>
            <a:r>
              <a:rPr lang="en-US" dirty="0"/>
              <a:t> </a:t>
            </a:r>
            <a:r>
              <a:rPr lang="en-US" dirty="0" err="1"/>
              <a:t>oldukça</a:t>
            </a:r>
            <a:r>
              <a:rPr lang="en-US" dirty="0"/>
              <a:t> zaman </a:t>
            </a:r>
            <a:r>
              <a:rPr lang="en-US" dirty="0" err="1"/>
              <a:t>isteyen</a:t>
            </a:r>
            <a:r>
              <a:rPr lang="en-US" dirty="0"/>
              <a:t> </a:t>
            </a:r>
            <a:r>
              <a:rPr lang="en-US" dirty="0" err="1" smtClean="0"/>
              <a:t>bir</a:t>
            </a:r>
            <a:r>
              <a:rPr lang="tr-TR" dirty="0" smtClean="0"/>
              <a:t> </a:t>
            </a:r>
            <a:r>
              <a:rPr lang="en-US" dirty="0" err="1" smtClean="0"/>
              <a:t>süreçtir</a:t>
            </a:r>
            <a:r>
              <a:rPr lang="en-US" dirty="0"/>
              <a:t>. </a:t>
            </a:r>
            <a:r>
              <a:rPr lang="en-US" dirty="0" err="1"/>
              <a:t>Özellikle</a:t>
            </a:r>
            <a:r>
              <a:rPr lang="en-US" dirty="0"/>
              <a:t> </a:t>
            </a:r>
            <a:r>
              <a:rPr lang="en-US" dirty="0" err="1"/>
              <a:t>beyin</a:t>
            </a:r>
            <a:r>
              <a:rPr lang="en-US" dirty="0"/>
              <a:t> </a:t>
            </a:r>
            <a:r>
              <a:rPr lang="en-US" dirty="0" err="1"/>
              <a:t>fırtınası</a:t>
            </a:r>
            <a:r>
              <a:rPr lang="en-US" dirty="0"/>
              <a:t> </a:t>
            </a:r>
            <a:r>
              <a:rPr lang="en-US" dirty="0" err="1"/>
              <a:t>sürecine</a:t>
            </a:r>
            <a:r>
              <a:rPr lang="en-US" dirty="0"/>
              <a:t> </a:t>
            </a:r>
            <a:r>
              <a:rPr lang="en-US" dirty="0" err="1" smtClean="0"/>
              <a:t>çok</a:t>
            </a:r>
            <a:r>
              <a:rPr lang="tr-TR" dirty="0" smtClean="0"/>
              <a:t> </a:t>
            </a:r>
            <a:r>
              <a:rPr lang="en-US" dirty="0" err="1" smtClean="0"/>
              <a:t>sayıda</a:t>
            </a:r>
            <a:r>
              <a:rPr lang="en-US" dirty="0" smtClean="0"/>
              <a:t> </a:t>
            </a:r>
            <a:r>
              <a:rPr lang="en-US" dirty="0" err="1"/>
              <a:t>kişi</a:t>
            </a:r>
            <a:r>
              <a:rPr lang="en-US" dirty="0"/>
              <a:t> </a:t>
            </a:r>
            <a:r>
              <a:rPr lang="en-US" dirty="0" err="1"/>
              <a:t>katıldığında</a:t>
            </a:r>
            <a:r>
              <a:rPr lang="en-US" dirty="0"/>
              <a:t> </a:t>
            </a:r>
            <a:r>
              <a:rPr lang="en-US" dirty="0" err="1"/>
              <a:t>bu</a:t>
            </a:r>
            <a:r>
              <a:rPr lang="en-US" dirty="0"/>
              <a:t> durum </a:t>
            </a:r>
            <a:r>
              <a:rPr lang="en-US" dirty="0" err="1"/>
              <a:t>daha</a:t>
            </a:r>
            <a:r>
              <a:rPr lang="en-US" dirty="0"/>
              <a:t> da </a:t>
            </a:r>
            <a:r>
              <a:rPr lang="en-US" dirty="0" err="1"/>
              <a:t>artmaktadır</a:t>
            </a:r>
            <a:r>
              <a:rPr lang="en-US" dirty="0"/>
              <a:t>. </a:t>
            </a:r>
            <a:endParaRPr lang="tr-TR" dirty="0" smtClean="0"/>
          </a:p>
        </p:txBody>
      </p:sp>
      <p:pic>
        <p:nvPicPr>
          <p:cNvPr id="2" name="Resim 1"/>
          <p:cNvPicPr>
            <a:picLocks noChangeAspect="1"/>
          </p:cNvPicPr>
          <p:nvPr/>
        </p:nvPicPr>
        <p:blipFill>
          <a:blip r:embed="rId2"/>
          <a:stretch>
            <a:fillRect/>
          </a:stretch>
        </p:blipFill>
        <p:spPr>
          <a:xfrm>
            <a:off x="1115616" y="1988840"/>
            <a:ext cx="6340639" cy="4219407"/>
          </a:xfrm>
          <a:prstGeom prst="rect">
            <a:avLst/>
          </a:prstGeom>
        </p:spPr>
      </p:pic>
    </p:spTree>
    <p:extLst>
      <p:ext uri="{BB962C8B-B14F-4D97-AF65-F5344CB8AC3E}">
        <p14:creationId xmlns:p14="http://schemas.microsoft.com/office/powerpoint/2010/main" val="2558982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8215535" cy="414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346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23528" y="19116"/>
            <a:ext cx="8599585" cy="628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57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8291264" cy="6264696"/>
          </a:xfrm>
        </p:spPr>
        <p:txBody>
          <a:bodyPr>
            <a:normAutofit/>
          </a:bodyPr>
          <a:lstStyle/>
          <a:p>
            <a:r>
              <a:rPr lang="en-US" dirty="0"/>
              <a:t>Risk </a:t>
            </a:r>
            <a:r>
              <a:rPr lang="en-US" dirty="0" err="1"/>
              <a:t>değerlendirmesi</a:t>
            </a:r>
            <a:r>
              <a:rPr lang="en-US" dirty="0"/>
              <a:t> </a:t>
            </a:r>
            <a:r>
              <a:rPr lang="en-US" dirty="0" err="1"/>
              <a:t>faaliyetleri</a:t>
            </a:r>
            <a:r>
              <a:rPr lang="en-US" dirty="0"/>
              <a:t> </a:t>
            </a:r>
            <a:r>
              <a:rPr lang="en-US" dirty="0" err="1"/>
              <a:t>işverene</a:t>
            </a:r>
            <a:r>
              <a:rPr lang="en-US" dirty="0"/>
              <a:t> </a:t>
            </a:r>
            <a:r>
              <a:rPr lang="en-US" dirty="0" err="1"/>
              <a:t>iş</a:t>
            </a:r>
            <a:r>
              <a:rPr lang="en-US" dirty="0"/>
              <a:t> </a:t>
            </a:r>
            <a:r>
              <a:rPr lang="en-US" dirty="0" err="1"/>
              <a:t>kazası</a:t>
            </a:r>
            <a:r>
              <a:rPr lang="en-US" dirty="0"/>
              <a:t> </a:t>
            </a:r>
            <a:r>
              <a:rPr lang="en-US" dirty="0" err="1"/>
              <a:t>ve</a:t>
            </a:r>
            <a:r>
              <a:rPr lang="en-US" dirty="0"/>
              <a:t> </a:t>
            </a:r>
            <a:r>
              <a:rPr lang="en-US" dirty="0" err="1"/>
              <a:t>meslek</a:t>
            </a:r>
            <a:r>
              <a:rPr lang="en-US" dirty="0"/>
              <a:t> </a:t>
            </a:r>
            <a:r>
              <a:rPr lang="en-US" dirty="0" err="1"/>
              <a:t>hastalıklarını</a:t>
            </a:r>
            <a:r>
              <a:rPr lang="en-US" dirty="0"/>
              <a:t> </a:t>
            </a:r>
            <a:r>
              <a:rPr lang="en-US" dirty="0" err="1"/>
              <a:t>önleyerek</a:t>
            </a:r>
            <a:r>
              <a:rPr lang="en-US" dirty="0"/>
              <a:t> </a:t>
            </a:r>
            <a:r>
              <a:rPr lang="en-US" dirty="0" err="1"/>
              <a:t>maddi</a:t>
            </a:r>
            <a:r>
              <a:rPr lang="en-US" dirty="0"/>
              <a:t> </a:t>
            </a:r>
            <a:r>
              <a:rPr lang="en-US" dirty="0" err="1"/>
              <a:t>ve</a:t>
            </a:r>
            <a:r>
              <a:rPr lang="en-US" dirty="0"/>
              <a:t> </a:t>
            </a:r>
            <a:r>
              <a:rPr lang="en-US" dirty="0" err="1"/>
              <a:t>manevi</a:t>
            </a:r>
            <a:r>
              <a:rPr lang="en-US" dirty="0"/>
              <a:t> </a:t>
            </a:r>
            <a:r>
              <a:rPr lang="en-US" dirty="0" err="1"/>
              <a:t>birçok</a:t>
            </a:r>
            <a:r>
              <a:rPr lang="en-US" dirty="0"/>
              <a:t> </a:t>
            </a:r>
            <a:r>
              <a:rPr lang="en-US" dirty="0" err="1"/>
              <a:t>getiri</a:t>
            </a:r>
            <a:r>
              <a:rPr lang="en-US" dirty="0"/>
              <a:t> </a:t>
            </a:r>
            <a:r>
              <a:rPr lang="en-US" dirty="0" err="1"/>
              <a:t>sağlarken</a:t>
            </a:r>
            <a:r>
              <a:rPr lang="en-US" dirty="0"/>
              <a:t> </a:t>
            </a:r>
            <a:r>
              <a:rPr lang="en-US" b="1" dirty="0" err="1"/>
              <a:t>çalışanı</a:t>
            </a:r>
            <a:r>
              <a:rPr lang="en-US" b="1" dirty="0"/>
              <a:t> </a:t>
            </a:r>
            <a:r>
              <a:rPr lang="en-US" b="1" dirty="0" err="1"/>
              <a:t>ve</a:t>
            </a:r>
            <a:r>
              <a:rPr lang="en-US" b="1" dirty="0"/>
              <a:t> </a:t>
            </a:r>
            <a:r>
              <a:rPr lang="en-US" b="1" dirty="0" err="1"/>
              <a:t>üretimi</a:t>
            </a:r>
            <a:r>
              <a:rPr lang="en-US" b="1" dirty="0"/>
              <a:t> de </a:t>
            </a:r>
            <a:r>
              <a:rPr lang="en-US" b="1" dirty="0" err="1"/>
              <a:t>olumlu</a:t>
            </a:r>
            <a:r>
              <a:rPr lang="en-US" b="1" dirty="0"/>
              <a:t> </a:t>
            </a:r>
            <a:r>
              <a:rPr lang="en-US" dirty="0" err="1"/>
              <a:t>yönde</a:t>
            </a:r>
            <a:r>
              <a:rPr lang="en-US" dirty="0"/>
              <a:t> </a:t>
            </a:r>
            <a:r>
              <a:rPr lang="en-US" dirty="0" err="1"/>
              <a:t>etkilemektedir</a:t>
            </a:r>
            <a:r>
              <a:rPr lang="en-US" dirty="0"/>
              <a:t>. </a:t>
            </a:r>
            <a:endParaRPr lang="tr-TR" dirty="0" smtClean="0"/>
          </a:p>
          <a:p>
            <a:endParaRPr lang="tr-TR" dirty="0" smtClean="0"/>
          </a:p>
          <a:p>
            <a:pPr marL="0" indent="0">
              <a:buNone/>
            </a:pPr>
            <a:r>
              <a:rPr lang="en-US" dirty="0" smtClean="0"/>
              <a:t>Bu </a:t>
            </a:r>
            <a:r>
              <a:rPr lang="en-US" dirty="0" err="1"/>
              <a:t>konuda</a:t>
            </a:r>
            <a:r>
              <a:rPr lang="en-US" dirty="0"/>
              <a:t> </a:t>
            </a:r>
            <a:r>
              <a:rPr lang="en-US" dirty="0" err="1"/>
              <a:t>yapılan</a:t>
            </a:r>
            <a:r>
              <a:rPr lang="en-US" dirty="0"/>
              <a:t> </a:t>
            </a:r>
            <a:r>
              <a:rPr lang="en-US" dirty="0" err="1"/>
              <a:t>incelemelerde</a:t>
            </a:r>
            <a:r>
              <a:rPr lang="en-US" dirty="0"/>
              <a:t> </a:t>
            </a:r>
            <a:r>
              <a:rPr lang="en-US" b="1" dirty="0" err="1"/>
              <a:t>kazanın</a:t>
            </a:r>
            <a:r>
              <a:rPr lang="en-US" b="1" dirty="0"/>
              <a:t> </a:t>
            </a:r>
            <a:r>
              <a:rPr lang="en-US" b="1" dirty="0" err="1"/>
              <a:t>az</a:t>
            </a:r>
            <a:r>
              <a:rPr lang="en-US" b="1" dirty="0"/>
              <a:t> </a:t>
            </a:r>
            <a:r>
              <a:rPr lang="en-US" b="1" dirty="0" err="1"/>
              <a:t>olduğu</a:t>
            </a:r>
            <a:r>
              <a:rPr lang="en-US" b="1" dirty="0"/>
              <a:t> </a:t>
            </a:r>
            <a:r>
              <a:rPr lang="en-US" dirty="0" err="1"/>
              <a:t>işletmelerde</a:t>
            </a:r>
            <a:r>
              <a:rPr lang="en-US" dirty="0"/>
              <a:t> </a:t>
            </a:r>
            <a:r>
              <a:rPr lang="en-US" dirty="0" err="1"/>
              <a:t>çalışanların</a:t>
            </a:r>
            <a:r>
              <a:rPr lang="en-US" dirty="0"/>
              <a:t> </a:t>
            </a:r>
            <a:endParaRPr lang="tr-TR" dirty="0" smtClean="0"/>
          </a:p>
          <a:p>
            <a:pPr marL="0" indent="0">
              <a:buNone/>
            </a:pPr>
            <a:r>
              <a:rPr lang="en-US" dirty="0" err="1" smtClean="0"/>
              <a:t>kendilerini</a:t>
            </a:r>
            <a:r>
              <a:rPr lang="en-US" dirty="0" smtClean="0"/>
              <a:t> </a:t>
            </a:r>
            <a:r>
              <a:rPr lang="en-US" dirty="0" err="1"/>
              <a:t>daha</a:t>
            </a:r>
            <a:r>
              <a:rPr lang="en-US" dirty="0"/>
              <a:t> </a:t>
            </a:r>
            <a:r>
              <a:rPr lang="en-US" dirty="0" err="1"/>
              <a:t>güvende</a:t>
            </a:r>
            <a:r>
              <a:rPr lang="en-US" dirty="0"/>
              <a:t> </a:t>
            </a:r>
            <a:endParaRPr lang="tr-TR" dirty="0" smtClean="0"/>
          </a:p>
          <a:p>
            <a:pPr marL="0" indent="0">
              <a:buNone/>
            </a:pPr>
            <a:r>
              <a:rPr lang="en-US" dirty="0" err="1" smtClean="0"/>
              <a:t>hissettiği</a:t>
            </a:r>
            <a:r>
              <a:rPr lang="en-US" dirty="0"/>
              <a:t>, </a:t>
            </a:r>
            <a:r>
              <a:rPr lang="en-US" dirty="0" err="1"/>
              <a:t>bunun</a:t>
            </a:r>
            <a:r>
              <a:rPr lang="en-US" dirty="0"/>
              <a:t> </a:t>
            </a:r>
            <a:r>
              <a:rPr lang="en-US" dirty="0" err="1"/>
              <a:t>sonucunda</a:t>
            </a:r>
            <a:r>
              <a:rPr lang="en-US" dirty="0"/>
              <a:t> </a:t>
            </a:r>
            <a:endParaRPr lang="tr-TR" dirty="0" smtClean="0"/>
          </a:p>
          <a:p>
            <a:pPr marL="0" indent="0">
              <a:buNone/>
            </a:pPr>
            <a:r>
              <a:rPr lang="en-US" dirty="0" err="1" smtClean="0"/>
              <a:t>iş</a:t>
            </a:r>
            <a:r>
              <a:rPr lang="en-US" dirty="0" smtClean="0"/>
              <a:t> </a:t>
            </a:r>
            <a:r>
              <a:rPr lang="en-US" dirty="0" err="1"/>
              <a:t>verimi</a:t>
            </a:r>
            <a:r>
              <a:rPr lang="en-US" dirty="0"/>
              <a:t> </a:t>
            </a:r>
            <a:r>
              <a:rPr lang="en-US" dirty="0" err="1"/>
              <a:t>ve</a:t>
            </a:r>
            <a:r>
              <a:rPr lang="en-US" dirty="0"/>
              <a:t> </a:t>
            </a:r>
            <a:r>
              <a:rPr lang="en-US" dirty="0" err="1"/>
              <a:t>ürün</a:t>
            </a:r>
            <a:r>
              <a:rPr lang="en-US" dirty="0"/>
              <a:t> </a:t>
            </a:r>
            <a:r>
              <a:rPr lang="en-US" dirty="0" err="1"/>
              <a:t>kalitesinin</a:t>
            </a:r>
            <a:r>
              <a:rPr lang="en-US" dirty="0"/>
              <a:t> </a:t>
            </a:r>
            <a:endParaRPr lang="tr-TR" dirty="0" smtClean="0"/>
          </a:p>
          <a:p>
            <a:pPr marL="0" indent="0">
              <a:buNone/>
            </a:pPr>
            <a:r>
              <a:rPr lang="en-US" dirty="0" smtClean="0"/>
              <a:t>de </a:t>
            </a:r>
            <a:r>
              <a:rPr lang="en-US" dirty="0" err="1"/>
              <a:t>arttığı</a:t>
            </a:r>
            <a:r>
              <a:rPr lang="en-US" dirty="0"/>
              <a:t> </a:t>
            </a:r>
            <a:r>
              <a:rPr lang="en-US" dirty="0" err="1"/>
              <a:t>gözlemlenmiştir</a:t>
            </a:r>
            <a:r>
              <a:rPr lang="en-US" dirty="0"/>
              <a:t>. </a:t>
            </a:r>
            <a:endParaRPr lang="tr-TR" dirty="0" smtClean="0"/>
          </a:p>
          <a:p>
            <a:pPr marL="0" indent="0">
              <a:buNone/>
            </a:pPr>
            <a:r>
              <a:rPr lang="en-US" b="1" dirty="0" smtClean="0"/>
              <a:t>Bu </a:t>
            </a:r>
            <a:r>
              <a:rPr lang="en-US" b="1" dirty="0" err="1"/>
              <a:t>nedenle</a:t>
            </a:r>
            <a:r>
              <a:rPr lang="en-US" b="1" dirty="0"/>
              <a:t> risk </a:t>
            </a:r>
            <a:r>
              <a:rPr lang="en-US" b="1" dirty="0" err="1"/>
              <a:t>yönetiminin</a:t>
            </a:r>
            <a:r>
              <a:rPr lang="en-US" b="1" dirty="0"/>
              <a:t> </a:t>
            </a:r>
            <a:endParaRPr lang="tr-TR" b="1" dirty="0" smtClean="0"/>
          </a:p>
          <a:p>
            <a:pPr marL="0" indent="0">
              <a:buNone/>
            </a:pPr>
            <a:r>
              <a:rPr lang="en-US" b="1" dirty="0" err="1" smtClean="0"/>
              <a:t>önemi</a:t>
            </a:r>
            <a:r>
              <a:rPr lang="en-US" b="1" dirty="0" smtClean="0"/>
              <a:t> </a:t>
            </a:r>
            <a:r>
              <a:rPr lang="en-US" b="1" dirty="0" err="1"/>
              <a:t>gün</a:t>
            </a:r>
            <a:r>
              <a:rPr lang="en-US" b="1" dirty="0"/>
              <a:t> </a:t>
            </a:r>
            <a:r>
              <a:rPr lang="en-US" b="1" dirty="0" err="1"/>
              <a:t>geçtikçe</a:t>
            </a:r>
            <a:r>
              <a:rPr lang="en-US" b="1" dirty="0"/>
              <a:t> </a:t>
            </a:r>
            <a:r>
              <a:rPr lang="en-US" b="1" dirty="0" err="1"/>
              <a:t>artmaktadır</a:t>
            </a:r>
            <a:r>
              <a:rPr lang="en-US" b="1" dirty="0"/>
              <a:t>. </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924944"/>
            <a:ext cx="3505572" cy="2337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633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188640"/>
            <a:ext cx="7467600" cy="6285312"/>
          </a:xfrm>
        </p:spPr>
        <p:txBody>
          <a:bodyPr/>
          <a:lstStyle/>
          <a:p>
            <a:pPr marL="0" indent="0">
              <a:buNone/>
            </a:pPr>
            <a:r>
              <a:rPr lang="en-US" b="1" dirty="0" err="1"/>
              <a:t>Hata</a:t>
            </a:r>
            <a:r>
              <a:rPr lang="en-US" b="1" dirty="0"/>
              <a:t> </a:t>
            </a:r>
            <a:r>
              <a:rPr lang="en-US" b="1" dirty="0" err="1"/>
              <a:t>Ağacı</a:t>
            </a:r>
            <a:r>
              <a:rPr lang="en-US" b="1" dirty="0"/>
              <a:t> </a:t>
            </a:r>
            <a:r>
              <a:rPr lang="en-US" b="1" dirty="0" err="1"/>
              <a:t>Analizi</a:t>
            </a:r>
            <a:r>
              <a:rPr lang="en-US" b="1" dirty="0"/>
              <a:t> (FTA) </a:t>
            </a:r>
            <a:endParaRPr lang="tr-TR" b="1" dirty="0" smtClean="0"/>
          </a:p>
          <a:p>
            <a:pPr marL="0" indent="0">
              <a:buNone/>
            </a:pPr>
            <a:endParaRPr lang="tr-TR" dirty="0" smtClean="0"/>
          </a:p>
          <a:p>
            <a:pPr marL="0" indent="0">
              <a:buNone/>
            </a:pPr>
            <a:r>
              <a:rPr lang="tr-TR" dirty="0" smtClean="0"/>
              <a:t>H</a:t>
            </a:r>
            <a:r>
              <a:rPr lang="en-US" dirty="0" err="1" smtClean="0"/>
              <a:t>ata</a:t>
            </a:r>
            <a:r>
              <a:rPr lang="en-US" dirty="0" smtClean="0"/>
              <a:t> </a:t>
            </a:r>
            <a:r>
              <a:rPr lang="en-US" dirty="0" err="1"/>
              <a:t>ağacı</a:t>
            </a:r>
            <a:r>
              <a:rPr lang="en-US" dirty="0"/>
              <a:t> </a:t>
            </a:r>
            <a:r>
              <a:rPr lang="en-US" dirty="0" err="1"/>
              <a:t>analiz</a:t>
            </a:r>
            <a:r>
              <a:rPr lang="en-US" dirty="0"/>
              <a:t> </a:t>
            </a:r>
            <a:r>
              <a:rPr lang="en-US" dirty="0" err="1"/>
              <a:t>yönteminde</a:t>
            </a:r>
            <a:r>
              <a:rPr lang="en-US" dirty="0"/>
              <a:t> </a:t>
            </a:r>
            <a:r>
              <a:rPr lang="en-US" dirty="0" err="1"/>
              <a:t>amaç</a:t>
            </a:r>
            <a:r>
              <a:rPr lang="en-US" dirty="0"/>
              <a:t>, </a:t>
            </a:r>
            <a:r>
              <a:rPr lang="en-US" dirty="0" err="1"/>
              <a:t>işletmede</a:t>
            </a:r>
            <a:r>
              <a:rPr lang="en-US" dirty="0"/>
              <a:t> </a:t>
            </a:r>
            <a:r>
              <a:rPr lang="en-US" dirty="0" err="1"/>
              <a:t>insandan</a:t>
            </a:r>
            <a:r>
              <a:rPr lang="en-US" dirty="0"/>
              <a:t>, </a:t>
            </a:r>
            <a:r>
              <a:rPr lang="en-US" dirty="0" err="1"/>
              <a:t>makineden</a:t>
            </a:r>
            <a:r>
              <a:rPr lang="en-US" dirty="0"/>
              <a:t>, </a:t>
            </a:r>
            <a:r>
              <a:rPr lang="en-US" dirty="0" err="1"/>
              <a:t>tasarımdan</a:t>
            </a:r>
            <a:r>
              <a:rPr lang="en-US" dirty="0"/>
              <a:t> vb. </a:t>
            </a:r>
            <a:r>
              <a:rPr lang="en-US" dirty="0" err="1"/>
              <a:t>birçok</a:t>
            </a:r>
            <a:r>
              <a:rPr lang="en-US" dirty="0"/>
              <a:t> </a:t>
            </a:r>
            <a:r>
              <a:rPr lang="en-US" dirty="0" err="1"/>
              <a:t>alandan</a:t>
            </a:r>
            <a:r>
              <a:rPr lang="en-US" dirty="0"/>
              <a:t> </a:t>
            </a:r>
            <a:r>
              <a:rPr lang="en-US" dirty="0" err="1"/>
              <a:t>kaynaklı</a:t>
            </a:r>
            <a:r>
              <a:rPr lang="en-US" dirty="0"/>
              <a:t> </a:t>
            </a:r>
            <a:r>
              <a:rPr lang="en-US" dirty="0" err="1"/>
              <a:t>hataları</a:t>
            </a:r>
            <a:r>
              <a:rPr lang="en-US" dirty="0"/>
              <a:t> </a:t>
            </a:r>
            <a:r>
              <a:rPr lang="en-US" dirty="0" err="1"/>
              <a:t>tespit</a:t>
            </a:r>
            <a:r>
              <a:rPr lang="en-US" dirty="0"/>
              <a:t> </a:t>
            </a:r>
            <a:r>
              <a:rPr lang="en-US" dirty="0" err="1"/>
              <a:t>belirlemek</a:t>
            </a:r>
            <a:r>
              <a:rPr lang="en-US" dirty="0"/>
              <a:t> </a:t>
            </a:r>
            <a:r>
              <a:rPr lang="en-US" dirty="0" err="1"/>
              <a:t>ve</a:t>
            </a:r>
            <a:r>
              <a:rPr lang="en-US" dirty="0"/>
              <a:t> alt </a:t>
            </a:r>
            <a:r>
              <a:rPr lang="en-US" dirty="0" err="1"/>
              <a:t>faktörlerine</a:t>
            </a:r>
            <a:r>
              <a:rPr lang="en-US" dirty="0"/>
              <a:t> </a:t>
            </a:r>
            <a:r>
              <a:rPr lang="en-US" dirty="0" err="1"/>
              <a:t>ayırarak</a:t>
            </a:r>
            <a:r>
              <a:rPr lang="en-US" dirty="0"/>
              <a:t> </a:t>
            </a:r>
            <a:r>
              <a:rPr lang="en-US" dirty="0" err="1"/>
              <a:t>değerlendirmektir</a:t>
            </a:r>
            <a:r>
              <a:rPr lang="en-US" dirty="0"/>
              <a:t>. </a:t>
            </a:r>
            <a:endParaRPr lang="tr-TR" dirty="0" smtClean="0"/>
          </a:p>
          <a:p>
            <a:pPr marL="0" indent="0">
              <a:buNone/>
            </a:pPr>
            <a:endParaRPr lang="tr-TR" dirty="0"/>
          </a:p>
          <a:p>
            <a:pPr marL="0" indent="0">
              <a:buNone/>
            </a:pPr>
            <a:r>
              <a:rPr lang="en-US" dirty="0" err="1"/>
              <a:t>Yani</a:t>
            </a:r>
            <a:r>
              <a:rPr lang="en-US" dirty="0"/>
              <a:t> </a:t>
            </a:r>
            <a:r>
              <a:rPr lang="en-US" b="1" dirty="0" err="1" smtClean="0"/>
              <a:t>tümdengelim</a:t>
            </a:r>
            <a:r>
              <a:rPr lang="tr-TR" b="1" dirty="0" smtClean="0"/>
              <a:t> </a:t>
            </a:r>
            <a:r>
              <a:rPr lang="en-US" dirty="0" err="1" smtClean="0"/>
              <a:t>mantığına</a:t>
            </a:r>
            <a:r>
              <a:rPr lang="en-US" dirty="0" smtClean="0"/>
              <a:t> </a:t>
            </a:r>
            <a:r>
              <a:rPr lang="en-US" dirty="0" err="1"/>
              <a:t>dayalıdır</a:t>
            </a:r>
            <a:r>
              <a:rPr lang="en-US" dirty="0"/>
              <a:t>. </a:t>
            </a:r>
            <a:r>
              <a:rPr lang="en-US" dirty="0" err="1"/>
              <a:t>Öncelikle</a:t>
            </a:r>
            <a:r>
              <a:rPr lang="en-US" dirty="0"/>
              <a:t> </a:t>
            </a:r>
            <a:r>
              <a:rPr lang="en-US" dirty="0" err="1"/>
              <a:t>istenmeyen</a:t>
            </a:r>
            <a:r>
              <a:rPr lang="en-US" dirty="0"/>
              <a:t> </a:t>
            </a:r>
            <a:r>
              <a:rPr lang="en-US" dirty="0" err="1" smtClean="0"/>
              <a:t>olay</a:t>
            </a:r>
            <a:r>
              <a:rPr lang="en-US" dirty="0" smtClean="0"/>
              <a:t>/</a:t>
            </a:r>
            <a:r>
              <a:rPr lang="en-US" dirty="0" err="1" smtClean="0"/>
              <a:t>olaylar</a:t>
            </a:r>
            <a:r>
              <a:rPr lang="en-US" dirty="0" smtClean="0"/>
              <a:t> </a:t>
            </a:r>
            <a:r>
              <a:rPr lang="en-US" dirty="0" err="1" smtClean="0"/>
              <a:t>tespit</a:t>
            </a:r>
            <a:r>
              <a:rPr lang="en-US" dirty="0" smtClean="0"/>
              <a:t> </a:t>
            </a:r>
            <a:r>
              <a:rPr lang="en-US" dirty="0" err="1"/>
              <a:t>edilir</a:t>
            </a:r>
            <a:r>
              <a:rPr lang="en-US" dirty="0"/>
              <a:t>, </a:t>
            </a:r>
            <a:r>
              <a:rPr lang="en-US" dirty="0" err="1"/>
              <a:t>sonrasında</a:t>
            </a:r>
            <a:r>
              <a:rPr lang="en-US" dirty="0"/>
              <a:t> </a:t>
            </a:r>
            <a:r>
              <a:rPr lang="en-US" dirty="0" err="1"/>
              <a:t>istenmeyen</a:t>
            </a:r>
            <a:r>
              <a:rPr lang="en-US" dirty="0"/>
              <a:t> </a:t>
            </a:r>
            <a:r>
              <a:rPr lang="en-US" dirty="0" err="1"/>
              <a:t>olaya</a:t>
            </a:r>
            <a:r>
              <a:rPr lang="en-US" dirty="0"/>
              <a:t> </a:t>
            </a:r>
            <a:r>
              <a:rPr lang="en-US" dirty="0" err="1"/>
              <a:t>sebep</a:t>
            </a:r>
            <a:r>
              <a:rPr lang="en-US" dirty="0"/>
              <a:t> </a:t>
            </a:r>
            <a:r>
              <a:rPr lang="en-US" dirty="0" err="1"/>
              <a:t>olabilecek</a:t>
            </a:r>
            <a:r>
              <a:rPr lang="en-US" dirty="0"/>
              <a:t> </a:t>
            </a:r>
            <a:r>
              <a:rPr lang="en-US" dirty="0" err="1"/>
              <a:t>olaylar</a:t>
            </a:r>
            <a:r>
              <a:rPr lang="en-US" dirty="0"/>
              <a:t> </a:t>
            </a:r>
            <a:r>
              <a:rPr lang="en-US" dirty="0" err="1"/>
              <a:t>bir</a:t>
            </a:r>
            <a:r>
              <a:rPr lang="en-US" dirty="0"/>
              <a:t> </a:t>
            </a:r>
            <a:r>
              <a:rPr lang="en-US" dirty="0" err="1"/>
              <a:t>ağaç</a:t>
            </a:r>
            <a:r>
              <a:rPr lang="en-US" dirty="0"/>
              <a:t> </a:t>
            </a:r>
            <a:r>
              <a:rPr lang="en-US" dirty="0" err="1"/>
              <a:t>gibi</a:t>
            </a:r>
            <a:r>
              <a:rPr lang="en-US" dirty="0"/>
              <a:t> </a:t>
            </a:r>
            <a:r>
              <a:rPr lang="en-US" dirty="0" err="1"/>
              <a:t>şematize</a:t>
            </a:r>
            <a:r>
              <a:rPr lang="en-US" dirty="0"/>
              <a:t> </a:t>
            </a:r>
            <a:r>
              <a:rPr lang="en-US" dirty="0" err="1"/>
              <a:t>edilere</a:t>
            </a:r>
            <a:r>
              <a:rPr lang="en-US" dirty="0"/>
              <a:t>, </a:t>
            </a:r>
            <a:r>
              <a:rPr lang="en-US" dirty="0" err="1"/>
              <a:t>olayların</a:t>
            </a:r>
            <a:r>
              <a:rPr lang="en-US" dirty="0"/>
              <a:t> </a:t>
            </a:r>
            <a:r>
              <a:rPr lang="en-US" dirty="0" err="1"/>
              <a:t>temeline</a:t>
            </a:r>
            <a:r>
              <a:rPr lang="en-US" dirty="0"/>
              <a:t> </a:t>
            </a:r>
            <a:r>
              <a:rPr lang="en-US" dirty="0" err="1"/>
              <a:t>ulaşılır</a:t>
            </a:r>
            <a:r>
              <a:rPr lang="en-US" dirty="0"/>
              <a:t>. </a:t>
            </a:r>
          </a:p>
        </p:txBody>
      </p:sp>
    </p:spTree>
    <p:extLst>
      <p:ext uri="{BB962C8B-B14F-4D97-AF65-F5344CB8AC3E}">
        <p14:creationId xmlns:p14="http://schemas.microsoft.com/office/powerpoint/2010/main" val="2382837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en-US" dirty="0"/>
              <a:t>Hem </a:t>
            </a:r>
            <a:r>
              <a:rPr lang="en-US" dirty="0" err="1"/>
              <a:t>kalitatif</a:t>
            </a:r>
            <a:r>
              <a:rPr lang="en-US" dirty="0"/>
              <a:t> hem de </a:t>
            </a:r>
            <a:r>
              <a:rPr lang="en-US" dirty="0" err="1"/>
              <a:t>kantitatif</a:t>
            </a:r>
            <a:r>
              <a:rPr lang="en-US" dirty="0"/>
              <a:t> </a:t>
            </a:r>
            <a:r>
              <a:rPr lang="en-US" dirty="0" err="1"/>
              <a:t>olarak</a:t>
            </a:r>
            <a:r>
              <a:rPr lang="en-US" dirty="0"/>
              <a:t> </a:t>
            </a:r>
            <a:r>
              <a:rPr lang="en-US" dirty="0" err="1"/>
              <a:t>uygulanabilen</a:t>
            </a:r>
            <a:r>
              <a:rPr lang="en-US" dirty="0"/>
              <a:t> </a:t>
            </a:r>
            <a:r>
              <a:rPr lang="en-US" dirty="0" err="1"/>
              <a:t>bir</a:t>
            </a:r>
            <a:r>
              <a:rPr lang="en-US" dirty="0"/>
              <a:t> </a:t>
            </a:r>
            <a:r>
              <a:rPr lang="en-US" dirty="0" err="1"/>
              <a:t>analizdir</a:t>
            </a:r>
            <a:r>
              <a:rPr lang="en-US" dirty="0"/>
              <a:t>. </a:t>
            </a:r>
            <a:r>
              <a:rPr lang="en-US" dirty="0" err="1"/>
              <a:t>Tepe</a:t>
            </a:r>
            <a:r>
              <a:rPr lang="en-US" dirty="0"/>
              <a:t> </a:t>
            </a:r>
            <a:r>
              <a:rPr lang="en-US" dirty="0" err="1"/>
              <a:t>olayın</a:t>
            </a:r>
            <a:r>
              <a:rPr lang="en-US" dirty="0"/>
              <a:t> </a:t>
            </a:r>
            <a:r>
              <a:rPr lang="en-US" dirty="0" err="1"/>
              <a:t>içeriğinde</a:t>
            </a:r>
            <a:r>
              <a:rPr lang="en-US" dirty="0"/>
              <a:t> </a:t>
            </a:r>
            <a:r>
              <a:rPr lang="en-US" dirty="0" err="1"/>
              <a:t>yer</a:t>
            </a:r>
            <a:r>
              <a:rPr lang="en-US" dirty="0"/>
              <a:t> </a:t>
            </a:r>
            <a:r>
              <a:rPr lang="en-US" dirty="0" err="1"/>
              <a:t>alan</a:t>
            </a:r>
            <a:r>
              <a:rPr lang="en-US" dirty="0"/>
              <a:t> </a:t>
            </a:r>
            <a:r>
              <a:rPr lang="en-US" dirty="0" err="1"/>
              <a:t>tüm</a:t>
            </a:r>
            <a:r>
              <a:rPr lang="en-US" dirty="0"/>
              <a:t> alt </a:t>
            </a:r>
            <a:r>
              <a:rPr lang="en-US" dirty="0" err="1"/>
              <a:t>faktörler</a:t>
            </a:r>
            <a:r>
              <a:rPr lang="en-US" dirty="0"/>
              <a:t> </a:t>
            </a:r>
            <a:r>
              <a:rPr lang="en-US" dirty="0" err="1"/>
              <a:t>istatistiksel</a:t>
            </a:r>
            <a:r>
              <a:rPr lang="en-US" dirty="0"/>
              <a:t> </a:t>
            </a:r>
            <a:r>
              <a:rPr lang="en-US" dirty="0" err="1"/>
              <a:t>olarak</a:t>
            </a:r>
            <a:r>
              <a:rPr lang="en-US" dirty="0"/>
              <a:t> </a:t>
            </a:r>
            <a:r>
              <a:rPr lang="en-US" dirty="0" err="1"/>
              <a:t>olasılık</a:t>
            </a:r>
            <a:r>
              <a:rPr lang="en-US" dirty="0"/>
              <a:t> </a:t>
            </a:r>
            <a:r>
              <a:rPr lang="en-US" dirty="0" err="1"/>
              <a:t>ve</a:t>
            </a:r>
            <a:r>
              <a:rPr lang="en-US" dirty="0"/>
              <a:t> </a:t>
            </a:r>
            <a:r>
              <a:rPr lang="en-US" dirty="0" err="1"/>
              <a:t>güvenilirlik</a:t>
            </a:r>
            <a:r>
              <a:rPr lang="en-US" dirty="0"/>
              <a:t> </a:t>
            </a:r>
            <a:r>
              <a:rPr lang="en-US" dirty="0" err="1"/>
              <a:t>teoremlerine</a:t>
            </a:r>
            <a:r>
              <a:rPr lang="en-US" dirty="0"/>
              <a:t> </a:t>
            </a:r>
            <a:r>
              <a:rPr lang="en-US" dirty="0" err="1"/>
              <a:t>göre</a:t>
            </a:r>
            <a:r>
              <a:rPr lang="en-US" dirty="0"/>
              <a:t> </a:t>
            </a:r>
            <a:r>
              <a:rPr lang="en-US" dirty="0" err="1"/>
              <a:t>bu</a:t>
            </a:r>
            <a:r>
              <a:rPr lang="en-US" dirty="0"/>
              <a:t> </a:t>
            </a:r>
            <a:r>
              <a:rPr lang="en-US" dirty="0" err="1"/>
              <a:t>şemalarla</a:t>
            </a:r>
            <a:r>
              <a:rPr lang="en-US" dirty="0"/>
              <a:t> </a:t>
            </a:r>
            <a:r>
              <a:rPr lang="en-US" dirty="0" err="1"/>
              <a:t>gösterilir</a:t>
            </a:r>
            <a:r>
              <a:rPr lang="en-US" dirty="0"/>
              <a:t>. </a:t>
            </a:r>
            <a:endParaRPr lang="tr-TR" dirty="0" smtClean="0"/>
          </a:p>
          <a:p>
            <a:pPr marL="0" indent="0">
              <a:buNone/>
            </a:pPr>
            <a:endParaRPr lang="tr-TR" dirty="0"/>
          </a:p>
          <a:p>
            <a:pPr marL="0" indent="0">
              <a:buNone/>
            </a:pPr>
            <a:r>
              <a:rPr lang="en-US" dirty="0" err="1" smtClean="0"/>
              <a:t>Hata</a:t>
            </a:r>
            <a:r>
              <a:rPr lang="en-US" dirty="0" smtClean="0"/>
              <a:t> </a:t>
            </a:r>
            <a:r>
              <a:rPr lang="en-US" dirty="0" err="1"/>
              <a:t>Ağacı</a:t>
            </a:r>
            <a:r>
              <a:rPr lang="en-US" dirty="0"/>
              <a:t> </a:t>
            </a:r>
            <a:r>
              <a:rPr lang="en-US" dirty="0" err="1"/>
              <a:t>Analizi</a:t>
            </a:r>
            <a:r>
              <a:rPr lang="en-US" dirty="0"/>
              <a:t> 3 </a:t>
            </a:r>
            <a:r>
              <a:rPr lang="en-US" dirty="0" err="1"/>
              <a:t>temel</a:t>
            </a:r>
            <a:r>
              <a:rPr lang="en-US" dirty="0"/>
              <a:t> </a:t>
            </a:r>
            <a:r>
              <a:rPr lang="en-US" dirty="0" err="1"/>
              <a:t>adımda</a:t>
            </a:r>
            <a:r>
              <a:rPr lang="en-US" dirty="0"/>
              <a:t> </a:t>
            </a:r>
            <a:r>
              <a:rPr lang="en-US" dirty="0" err="1"/>
              <a:t>uygulanır</a:t>
            </a:r>
            <a:r>
              <a:rPr lang="en-US" dirty="0"/>
              <a:t>: </a:t>
            </a:r>
          </a:p>
          <a:p>
            <a:r>
              <a:rPr lang="en-US" dirty="0"/>
              <a:t>• </a:t>
            </a:r>
            <a:r>
              <a:rPr lang="en-US" dirty="0" err="1"/>
              <a:t>Sistemin</a:t>
            </a:r>
            <a:r>
              <a:rPr lang="en-US" dirty="0"/>
              <a:t> </a:t>
            </a:r>
            <a:r>
              <a:rPr lang="en-US" dirty="0" err="1"/>
              <a:t>analiz</a:t>
            </a:r>
            <a:r>
              <a:rPr lang="en-US" dirty="0"/>
              <a:t> </a:t>
            </a:r>
            <a:r>
              <a:rPr lang="en-US" dirty="0" err="1"/>
              <a:t>edilmesi</a:t>
            </a:r>
            <a:r>
              <a:rPr lang="en-US" dirty="0"/>
              <a:t> </a:t>
            </a:r>
          </a:p>
          <a:p>
            <a:r>
              <a:rPr lang="en-US" dirty="0"/>
              <a:t>• </a:t>
            </a:r>
            <a:r>
              <a:rPr lang="en-US" dirty="0" err="1"/>
              <a:t>Hata</a:t>
            </a:r>
            <a:r>
              <a:rPr lang="en-US" dirty="0"/>
              <a:t> </a:t>
            </a:r>
            <a:r>
              <a:rPr lang="en-US" dirty="0" err="1"/>
              <a:t>ağacının</a:t>
            </a:r>
            <a:r>
              <a:rPr lang="en-US" dirty="0"/>
              <a:t> </a:t>
            </a:r>
            <a:r>
              <a:rPr lang="en-US" dirty="0" err="1"/>
              <a:t>oluşturulması</a:t>
            </a:r>
            <a:r>
              <a:rPr lang="en-US" dirty="0"/>
              <a:t> </a:t>
            </a:r>
          </a:p>
          <a:p>
            <a:r>
              <a:rPr lang="en-US" dirty="0"/>
              <a:t>• </a:t>
            </a:r>
            <a:r>
              <a:rPr lang="en-US" dirty="0" err="1"/>
              <a:t>Hata</a:t>
            </a:r>
            <a:r>
              <a:rPr lang="en-US" dirty="0"/>
              <a:t> </a:t>
            </a:r>
            <a:r>
              <a:rPr lang="en-US" dirty="0" err="1"/>
              <a:t>ağacının</a:t>
            </a:r>
            <a:r>
              <a:rPr lang="en-US" dirty="0"/>
              <a:t> </a:t>
            </a:r>
            <a:r>
              <a:rPr lang="en-US" dirty="0" err="1"/>
              <a:t>değerlendirilmesi</a:t>
            </a:r>
            <a:r>
              <a:rPr lang="en-US" dirty="0"/>
              <a:t> </a:t>
            </a:r>
          </a:p>
          <a:p>
            <a:pPr marL="0" indent="0">
              <a:buNone/>
            </a:pPr>
            <a:endParaRPr lang="en-US" dirty="0"/>
          </a:p>
        </p:txBody>
      </p:sp>
    </p:spTree>
    <p:extLst>
      <p:ext uri="{BB962C8B-B14F-4D97-AF65-F5344CB8AC3E}">
        <p14:creationId xmlns:p14="http://schemas.microsoft.com/office/powerpoint/2010/main" val="926826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tr-TR" dirty="0" err="1"/>
              <a:t>S</a:t>
            </a:r>
            <a:r>
              <a:rPr lang="en-US" dirty="0" err="1" smtClean="0"/>
              <a:t>emboller</a:t>
            </a:r>
            <a:r>
              <a:rPr lang="en-US" dirty="0" smtClean="0"/>
              <a:t> </a:t>
            </a:r>
            <a:r>
              <a:rPr lang="en-US" dirty="0" err="1"/>
              <a:t>şemayı</a:t>
            </a:r>
            <a:r>
              <a:rPr lang="en-US" dirty="0"/>
              <a:t> </a:t>
            </a:r>
            <a:r>
              <a:rPr lang="en-US" dirty="0" err="1"/>
              <a:t>çizerken</a:t>
            </a:r>
            <a:r>
              <a:rPr lang="en-US" dirty="0"/>
              <a:t> </a:t>
            </a:r>
            <a:r>
              <a:rPr lang="en-US" dirty="0" err="1"/>
              <a:t>kullanılır</a:t>
            </a:r>
            <a:r>
              <a:rPr lang="en-US" dirty="0"/>
              <a:t>. </a:t>
            </a:r>
            <a:endParaRPr lang="tr-TR" dirty="0" smtClean="0"/>
          </a:p>
          <a:p>
            <a:pPr marL="0" indent="0">
              <a:buNone/>
            </a:pPr>
            <a:endParaRPr lang="tr-T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6431037" cy="4392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543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116632"/>
            <a:ext cx="8424936" cy="6357320"/>
          </a:xfrm>
        </p:spPr>
        <p:txBody>
          <a:bodyPr>
            <a:normAutofit fontScale="62500" lnSpcReduction="20000"/>
          </a:bodyPr>
          <a:lstStyle/>
          <a:p>
            <a:pPr marL="0" indent="0">
              <a:buNone/>
            </a:pPr>
            <a:r>
              <a:rPr lang="tr-TR" dirty="0"/>
              <a:t>Soru: Bir bilgisayar programı neden çalışmıyor?</a:t>
            </a:r>
          </a:p>
          <a:p>
            <a:pPr marL="0" indent="0">
              <a:buNone/>
            </a:pPr>
            <a:endParaRPr lang="tr-TR" dirty="0"/>
          </a:p>
          <a:p>
            <a:pPr marL="0" indent="0">
              <a:buNone/>
            </a:pPr>
            <a:r>
              <a:rPr lang="tr-TR" dirty="0"/>
              <a:t>Ana Sorun: Bilgisayar programı çalışmıyor.</a:t>
            </a:r>
          </a:p>
          <a:p>
            <a:pPr marL="0" indent="0">
              <a:buNone/>
            </a:pPr>
            <a:r>
              <a:rPr lang="tr-TR" dirty="0"/>
              <a:t>Neden:</a:t>
            </a:r>
          </a:p>
          <a:p>
            <a:pPr marL="0" indent="0">
              <a:buNone/>
            </a:pPr>
            <a:r>
              <a:rPr lang="tr-TR" dirty="0"/>
              <a:t>a. Kötü yazılmış kod.</a:t>
            </a:r>
          </a:p>
          <a:p>
            <a:pPr marL="0" indent="0">
              <a:buNone/>
            </a:pPr>
            <a:r>
              <a:rPr lang="tr-TR" dirty="0"/>
              <a:t>b. İşletim sistemi uyumsuzluğu.</a:t>
            </a:r>
          </a:p>
          <a:p>
            <a:pPr marL="0" indent="0">
              <a:buNone/>
            </a:pPr>
            <a:endParaRPr lang="tr-TR" dirty="0"/>
          </a:p>
          <a:p>
            <a:pPr marL="0" indent="0">
              <a:buNone/>
            </a:pPr>
            <a:r>
              <a:rPr lang="tr-TR" dirty="0"/>
              <a:t>a. Kötü Yazılmış Kod</a:t>
            </a:r>
          </a:p>
          <a:p>
            <a:pPr marL="0" indent="0">
              <a:buNone/>
            </a:pPr>
            <a:r>
              <a:rPr lang="tr-TR" dirty="0" smtClean="0"/>
              <a:t>Neden</a:t>
            </a:r>
            <a:r>
              <a:rPr lang="tr-TR" dirty="0"/>
              <a:t>:</a:t>
            </a:r>
          </a:p>
          <a:p>
            <a:pPr marL="0" indent="0">
              <a:buNone/>
            </a:pPr>
            <a:r>
              <a:rPr lang="tr-TR" dirty="0"/>
              <a:t>i. Programcının kodlama hatası.</a:t>
            </a:r>
          </a:p>
          <a:p>
            <a:pPr marL="0" indent="0">
              <a:buNone/>
            </a:pPr>
            <a:r>
              <a:rPr lang="tr-TR" dirty="0"/>
              <a:t>ii. Test edilmemiş kod.</a:t>
            </a:r>
          </a:p>
          <a:p>
            <a:pPr marL="0" indent="0">
              <a:buNone/>
            </a:pPr>
            <a:endParaRPr lang="tr-TR" dirty="0"/>
          </a:p>
          <a:p>
            <a:pPr marL="0" indent="0">
              <a:buNone/>
            </a:pPr>
            <a:r>
              <a:rPr lang="tr-TR" dirty="0"/>
              <a:t>Çözüm:</a:t>
            </a:r>
          </a:p>
          <a:p>
            <a:pPr marL="0" indent="0">
              <a:buNone/>
            </a:pPr>
            <a:r>
              <a:rPr lang="tr-TR" dirty="0"/>
              <a:t>i. Kodu kontrol etmek ve düzeltmek.</a:t>
            </a:r>
          </a:p>
          <a:p>
            <a:pPr marL="0" indent="0">
              <a:buNone/>
            </a:pPr>
            <a:r>
              <a:rPr lang="tr-TR" dirty="0"/>
              <a:t>ii. Kodu test etmek.</a:t>
            </a:r>
          </a:p>
          <a:p>
            <a:pPr marL="0" indent="0">
              <a:buNone/>
            </a:pPr>
            <a:endParaRPr lang="tr-TR" dirty="0"/>
          </a:p>
          <a:p>
            <a:pPr marL="0" indent="0">
              <a:buNone/>
            </a:pPr>
            <a:r>
              <a:rPr lang="tr-TR" dirty="0"/>
              <a:t>b. İşletim Sistemi Uyumsuzluğu</a:t>
            </a:r>
          </a:p>
          <a:p>
            <a:pPr marL="0" indent="0">
              <a:buNone/>
            </a:pPr>
            <a:endParaRPr lang="tr-TR" dirty="0"/>
          </a:p>
          <a:p>
            <a:pPr marL="0" indent="0">
              <a:buNone/>
            </a:pPr>
            <a:r>
              <a:rPr lang="tr-TR" dirty="0"/>
              <a:t>Neden:</a:t>
            </a:r>
          </a:p>
          <a:p>
            <a:pPr marL="0" indent="0">
              <a:buNone/>
            </a:pPr>
            <a:r>
              <a:rPr lang="tr-TR" dirty="0"/>
              <a:t>i. Programın gereksinimlerini karşılamayan eski işletim sistemi.</a:t>
            </a:r>
          </a:p>
          <a:p>
            <a:pPr marL="0" indent="0">
              <a:buNone/>
            </a:pPr>
            <a:endParaRPr lang="tr-TR" dirty="0"/>
          </a:p>
          <a:p>
            <a:pPr marL="0" indent="0">
              <a:buNone/>
            </a:pPr>
            <a:r>
              <a:rPr lang="tr-TR" dirty="0"/>
              <a:t>Çözüm:</a:t>
            </a:r>
          </a:p>
          <a:p>
            <a:pPr marL="0" indent="0">
              <a:buNone/>
            </a:pPr>
            <a:r>
              <a:rPr lang="tr-TR" dirty="0"/>
              <a:t>i. İşletim sistemi güncellemesi yapmak.</a:t>
            </a:r>
          </a:p>
          <a:p>
            <a:pPr marL="0" indent="0">
              <a:buNone/>
            </a:pPr>
            <a:r>
              <a:rPr lang="tr-TR" dirty="0"/>
              <a:t>ii. Programın sistem gereksinimlerini kontrol etmek.</a:t>
            </a:r>
          </a:p>
        </p:txBody>
      </p:sp>
      <p:pic>
        <p:nvPicPr>
          <p:cNvPr id="4" name="Resim 3"/>
          <p:cNvPicPr>
            <a:picLocks noChangeAspect="1"/>
          </p:cNvPicPr>
          <p:nvPr/>
        </p:nvPicPr>
        <p:blipFill>
          <a:blip r:embed="rId2"/>
          <a:stretch>
            <a:fillRect/>
          </a:stretch>
        </p:blipFill>
        <p:spPr>
          <a:xfrm>
            <a:off x="3851920" y="1124744"/>
            <a:ext cx="6546863" cy="3475112"/>
          </a:xfrm>
          <a:prstGeom prst="rect">
            <a:avLst/>
          </a:prstGeom>
        </p:spPr>
      </p:pic>
    </p:spTree>
    <p:extLst>
      <p:ext uri="{BB962C8B-B14F-4D97-AF65-F5344CB8AC3E}">
        <p14:creationId xmlns:p14="http://schemas.microsoft.com/office/powerpoint/2010/main" val="989717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899592" y="476672"/>
            <a:ext cx="7433209" cy="5445720"/>
          </a:xfrm>
          <a:prstGeom prst="rect">
            <a:avLst/>
          </a:prstGeom>
        </p:spPr>
      </p:pic>
    </p:spTree>
    <p:extLst>
      <p:ext uri="{BB962C8B-B14F-4D97-AF65-F5344CB8AC3E}">
        <p14:creationId xmlns:p14="http://schemas.microsoft.com/office/powerpoint/2010/main" val="1904835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8291264" cy="6141296"/>
          </a:xfrm>
        </p:spPr>
        <p:txBody>
          <a:bodyPr>
            <a:normAutofit fontScale="92500"/>
          </a:bodyPr>
          <a:lstStyle/>
          <a:p>
            <a:pPr marL="0" indent="0">
              <a:buNone/>
            </a:pPr>
            <a:r>
              <a:rPr lang="en-US" b="1" dirty="0"/>
              <a:t>Olay </a:t>
            </a:r>
            <a:r>
              <a:rPr lang="en-US" b="1" dirty="0" err="1"/>
              <a:t>Ağacı</a:t>
            </a:r>
            <a:r>
              <a:rPr lang="en-US" b="1" dirty="0"/>
              <a:t> </a:t>
            </a:r>
            <a:r>
              <a:rPr lang="en-US" b="1" dirty="0" err="1"/>
              <a:t>Analizi</a:t>
            </a:r>
            <a:r>
              <a:rPr lang="en-US" b="1" dirty="0"/>
              <a:t> (</a:t>
            </a:r>
            <a:r>
              <a:rPr lang="en-US" b="1" dirty="0" smtClean="0"/>
              <a:t>ETA</a:t>
            </a:r>
            <a:r>
              <a:rPr lang="tr-TR" b="1" dirty="0" smtClean="0"/>
              <a:t> </a:t>
            </a:r>
            <a:r>
              <a:rPr lang="en-US" b="1" dirty="0" smtClean="0"/>
              <a:t>Event </a:t>
            </a:r>
            <a:r>
              <a:rPr lang="en-US" b="1" dirty="0"/>
              <a:t>Tree </a:t>
            </a:r>
            <a:r>
              <a:rPr lang="en-US" b="1" dirty="0" smtClean="0"/>
              <a:t>Analysis</a:t>
            </a:r>
            <a:r>
              <a:rPr lang="tr-TR" b="1" dirty="0" smtClean="0"/>
              <a:t>)</a:t>
            </a:r>
          </a:p>
          <a:p>
            <a:pPr marL="0" indent="0">
              <a:buNone/>
            </a:pPr>
            <a:endParaRPr lang="tr-TR" b="1" dirty="0" smtClean="0"/>
          </a:p>
          <a:p>
            <a:pPr marL="0" indent="0">
              <a:buNone/>
            </a:pPr>
            <a:r>
              <a:rPr lang="en-US" dirty="0" err="1"/>
              <a:t>Özellikle</a:t>
            </a:r>
            <a:r>
              <a:rPr lang="en-US" dirty="0"/>
              <a:t> </a:t>
            </a:r>
            <a:r>
              <a:rPr lang="en-US" dirty="0" err="1"/>
              <a:t>nükleer</a:t>
            </a:r>
            <a:r>
              <a:rPr lang="en-US" dirty="0"/>
              <a:t> </a:t>
            </a:r>
            <a:r>
              <a:rPr lang="en-US" dirty="0" err="1"/>
              <a:t>tesislerde</a:t>
            </a:r>
            <a:r>
              <a:rPr lang="en-US" dirty="0"/>
              <a:t> </a:t>
            </a:r>
            <a:r>
              <a:rPr lang="en-US" dirty="0" err="1"/>
              <a:t>veya</a:t>
            </a:r>
            <a:r>
              <a:rPr lang="en-US" dirty="0"/>
              <a:t> </a:t>
            </a:r>
            <a:r>
              <a:rPr lang="en-US" dirty="0" err="1"/>
              <a:t>otomasyon</a:t>
            </a:r>
            <a:r>
              <a:rPr lang="en-US" dirty="0"/>
              <a:t> </a:t>
            </a:r>
            <a:r>
              <a:rPr lang="en-US" dirty="0" err="1"/>
              <a:t>ile</a:t>
            </a:r>
            <a:r>
              <a:rPr lang="en-US" dirty="0"/>
              <a:t> </a:t>
            </a:r>
            <a:r>
              <a:rPr lang="en-US" dirty="0" err="1"/>
              <a:t>çalışan</a:t>
            </a:r>
            <a:r>
              <a:rPr lang="en-US" dirty="0"/>
              <a:t> </a:t>
            </a:r>
            <a:r>
              <a:rPr lang="en-US" dirty="0" err="1"/>
              <a:t>üretim</a:t>
            </a:r>
            <a:r>
              <a:rPr lang="en-US" dirty="0"/>
              <a:t> </a:t>
            </a:r>
            <a:r>
              <a:rPr lang="en-US" dirty="0" err="1"/>
              <a:t>yada</a:t>
            </a:r>
            <a:r>
              <a:rPr lang="en-US" dirty="0"/>
              <a:t> </a:t>
            </a:r>
            <a:r>
              <a:rPr lang="en-US" dirty="0" err="1"/>
              <a:t>acil</a:t>
            </a:r>
            <a:r>
              <a:rPr lang="en-US" dirty="0"/>
              <a:t> durum </a:t>
            </a:r>
            <a:r>
              <a:rPr lang="en-US" dirty="0" err="1"/>
              <a:t>sistemlerinde</a:t>
            </a:r>
            <a:r>
              <a:rPr lang="en-US" dirty="0"/>
              <a:t> </a:t>
            </a:r>
            <a:r>
              <a:rPr lang="en-US" dirty="0" err="1"/>
              <a:t>kullanılan</a:t>
            </a:r>
            <a:r>
              <a:rPr lang="en-US" dirty="0"/>
              <a:t> </a:t>
            </a:r>
            <a:r>
              <a:rPr lang="en-US" dirty="0" err="1"/>
              <a:t>bir</a:t>
            </a:r>
            <a:r>
              <a:rPr lang="en-US" dirty="0"/>
              <a:t> Risk </a:t>
            </a:r>
            <a:r>
              <a:rPr lang="en-US" dirty="0" err="1"/>
              <a:t>Değerlendirme</a:t>
            </a:r>
            <a:r>
              <a:rPr lang="en-US" dirty="0"/>
              <a:t> </a:t>
            </a:r>
            <a:r>
              <a:rPr lang="en-US" dirty="0" err="1"/>
              <a:t>tekniğidir</a:t>
            </a:r>
            <a:r>
              <a:rPr lang="en-US" dirty="0" smtClean="0"/>
              <a:t>.</a:t>
            </a:r>
            <a:r>
              <a:rPr lang="tr-TR" dirty="0" smtClean="0"/>
              <a:t> </a:t>
            </a:r>
          </a:p>
          <a:p>
            <a:pPr marL="0" indent="0">
              <a:buNone/>
            </a:pPr>
            <a:r>
              <a:rPr lang="tr-TR" dirty="0"/>
              <a:t>H</a:t>
            </a:r>
            <a:r>
              <a:rPr lang="en-US" dirty="0" err="1" smtClean="0"/>
              <a:t>em</a:t>
            </a:r>
            <a:r>
              <a:rPr lang="en-US" dirty="0" smtClean="0"/>
              <a:t> </a:t>
            </a:r>
            <a:r>
              <a:rPr lang="en-US" dirty="0" err="1"/>
              <a:t>kantitatif</a:t>
            </a:r>
            <a:r>
              <a:rPr lang="en-US" dirty="0"/>
              <a:t> hem de </a:t>
            </a:r>
            <a:r>
              <a:rPr lang="en-US" dirty="0" err="1"/>
              <a:t>kalitatif</a:t>
            </a:r>
            <a:r>
              <a:rPr lang="en-US" dirty="0"/>
              <a:t> </a:t>
            </a:r>
            <a:r>
              <a:rPr lang="en-US" dirty="0" err="1"/>
              <a:t>olarak</a:t>
            </a:r>
            <a:r>
              <a:rPr lang="en-US" dirty="0"/>
              <a:t> </a:t>
            </a:r>
            <a:r>
              <a:rPr lang="en-US" dirty="0" err="1"/>
              <a:t>uygulanabilen</a:t>
            </a:r>
            <a:r>
              <a:rPr lang="en-US" dirty="0"/>
              <a:t> </a:t>
            </a:r>
            <a:r>
              <a:rPr lang="en-US" dirty="0" err="1"/>
              <a:t>bir</a:t>
            </a:r>
            <a:r>
              <a:rPr lang="en-US" dirty="0"/>
              <a:t> risk </a:t>
            </a:r>
            <a:r>
              <a:rPr lang="en-US" dirty="0" err="1"/>
              <a:t>analiz</a:t>
            </a:r>
            <a:r>
              <a:rPr lang="en-US" dirty="0"/>
              <a:t> </a:t>
            </a:r>
            <a:r>
              <a:rPr lang="en-US" dirty="0" err="1"/>
              <a:t>metodu</a:t>
            </a:r>
            <a:r>
              <a:rPr lang="en-US" dirty="0"/>
              <a:t> </a:t>
            </a:r>
            <a:r>
              <a:rPr lang="en-US" dirty="0" err="1"/>
              <a:t>olmasıyla</a:t>
            </a:r>
            <a:r>
              <a:rPr lang="en-US" dirty="0"/>
              <a:t> </a:t>
            </a:r>
            <a:r>
              <a:rPr lang="en-US" dirty="0" err="1"/>
              <a:t>dikkat</a:t>
            </a:r>
            <a:r>
              <a:rPr lang="en-US" dirty="0"/>
              <a:t> </a:t>
            </a:r>
            <a:r>
              <a:rPr lang="en-US" dirty="0" err="1"/>
              <a:t>çekmektedir</a:t>
            </a:r>
            <a:r>
              <a:rPr lang="en-US" dirty="0"/>
              <a:t>. </a:t>
            </a:r>
            <a:endParaRPr lang="tr-TR" b="1" dirty="0" smtClean="0"/>
          </a:p>
          <a:p>
            <a:pPr marL="0" indent="0">
              <a:buNone/>
            </a:pPr>
            <a:endParaRPr lang="tr-TR" dirty="0" smtClean="0"/>
          </a:p>
          <a:p>
            <a:r>
              <a:rPr lang="en-US" dirty="0" err="1"/>
              <a:t>Başlangıç</a:t>
            </a:r>
            <a:r>
              <a:rPr lang="en-US" dirty="0"/>
              <a:t> </a:t>
            </a:r>
            <a:r>
              <a:rPr lang="en-US" dirty="0" err="1"/>
              <a:t>olayı</a:t>
            </a:r>
            <a:r>
              <a:rPr lang="en-US" dirty="0"/>
              <a:t>: Normal </a:t>
            </a:r>
            <a:r>
              <a:rPr lang="en-US" dirty="0" err="1"/>
              <a:t>dışı</a:t>
            </a:r>
            <a:r>
              <a:rPr lang="en-US" dirty="0"/>
              <a:t> </a:t>
            </a:r>
            <a:r>
              <a:rPr lang="en-US" dirty="0" err="1"/>
              <a:t>bir</a:t>
            </a:r>
            <a:r>
              <a:rPr lang="en-US" dirty="0"/>
              <a:t> </a:t>
            </a:r>
            <a:r>
              <a:rPr lang="en-US" dirty="0" err="1"/>
              <a:t>koşulun</a:t>
            </a:r>
            <a:r>
              <a:rPr lang="en-US" dirty="0"/>
              <a:t> </a:t>
            </a:r>
            <a:r>
              <a:rPr lang="en-US" dirty="0" err="1"/>
              <a:t>doğmasına</a:t>
            </a:r>
            <a:r>
              <a:rPr lang="en-US" dirty="0"/>
              <a:t> </a:t>
            </a:r>
            <a:r>
              <a:rPr lang="en-US" dirty="0" err="1"/>
              <a:t>neden</a:t>
            </a:r>
            <a:r>
              <a:rPr lang="en-US" dirty="0"/>
              <a:t> </a:t>
            </a:r>
            <a:r>
              <a:rPr lang="en-US" dirty="0" err="1"/>
              <a:t>olan</a:t>
            </a:r>
            <a:r>
              <a:rPr lang="en-US" dirty="0"/>
              <a:t> </a:t>
            </a:r>
            <a:r>
              <a:rPr lang="en-US" dirty="0" err="1"/>
              <a:t>olay</a:t>
            </a:r>
            <a:r>
              <a:rPr lang="en-US" dirty="0"/>
              <a:t>.</a:t>
            </a:r>
          </a:p>
          <a:p>
            <a:r>
              <a:rPr lang="en-US" dirty="0" err="1"/>
              <a:t>Güvenlik</a:t>
            </a:r>
            <a:r>
              <a:rPr lang="en-US" dirty="0"/>
              <a:t> </a:t>
            </a:r>
            <a:r>
              <a:rPr lang="en-US" dirty="0" err="1"/>
              <a:t>önlemleri</a:t>
            </a:r>
            <a:r>
              <a:rPr lang="en-US" dirty="0"/>
              <a:t>: </a:t>
            </a:r>
            <a:r>
              <a:rPr lang="en-US" dirty="0" err="1"/>
              <a:t>Başlangıç</a:t>
            </a:r>
            <a:r>
              <a:rPr lang="en-US" dirty="0"/>
              <a:t> </a:t>
            </a:r>
            <a:r>
              <a:rPr lang="en-US" dirty="0" err="1"/>
              <a:t>olayı</a:t>
            </a:r>
            <a:r>
              <a:rPr lang="en-US" dirty="0"/>
              <a:t> </a:t>
            </a:r>
            <a:r>
              <a:rPr lang="en-US" dirty="0" err="1"/>
              <a:t>ortaya</a:t>
            </a:r>
            <a:r>
              <a:rPr lang="en-US" dirty="0"/>
              <a:t> </a:t>
            </a:r>
            <a:r>
              <a:rPr lang="en-US" dirty="0" err="1"/>
              <a:t>çıktığında</a:t>
            </a:r>
            <a:r>
              <a:rPr lang="en-US" dirty="0"/>
              <a:t>, </a:t>
            </a:r>
            <a:r>
              <a:rPr lang="en-US" dirty="0" err="1"/>
              <a:t>onu</a:t>
            </a:r>
            <a:r>
              <a:rPr lang="en-US" dirty="0"/>
              <a:t> </a:t>
            </a:r>
            <a:r>
              <a:rPr lang="en-US" dirty="0" err="1"/>
              <a:t>bertaraf</a:t>
            </a:r>
            <a:r>
              <a:rPr lang="en-US" dirty="0"/>
              <a:t> </a:t>
            </a:r>
            <a:r>
              <a:rPr lang="en-US" dirty="0" err="1"/>
              <a:t>edecek</a:t>
            </a:r>
            <a:r>
              <a:rPr lang="en-US" dirty="0"/>
              <a:t> </a:t>
            </a:r>
            <a:r>
              <a:rPr lang="en-US" dirty="0" err="1"/>
              <a:t>önlemler</a:t>
            </a:r>
            <a:r>
              <a:rPr lang="en-US" dirty="0"/>
              <a:t>.</a:t>
            </a:r>
          </a:p>
          <a:p>
            <a:r>
              <a:rPr lang="en-US" dirty="0" err="1"/>
              <a:t>Kaza</a:t>
            </a:r>
            <a:r>
              <a:rPr lang="en-US" dirty="0"/>
              <a:t> </a:t>
            </a:r>
            <a:r>
              <a:rPr lang="en-US" dirty="0" err="1"/>
              <a:t>sonuçları</a:t>
            </a:r>
            <a:r>
              <a:rPr lang="en-US" dirty="0"/>
              <a:t>: </a:t>
            </a:r>
            <a:r>
              <a:rPr lang="en-US" dirty="0" err="1"/>
              <a:t>Başlangıç</a:t>
            </a:r>
            <a:r>
              <a:rPr lang="en-US" dirty="0"/>
              <a:t> </a:t>
            </a:r>
            <a:r>
              <a:rPr lang="en-US" dirty="0" err="1"/>
              <a:t>olayının</a:t>
            </a:r>
            <a:r>
              <a:rPr lang="en-US" dirty="0"/>
              <a:t> </a:t>
            </a:r>
            <a:r>
              <a:rPr lang="en-US" dirty="0" err="1"/>
              <a:t>ortaya</a:t>
            </a:r>
            <a:r>
              <a:rPr lang="en-US" dirty="0"/>
              <a:t> </a:t>
            </a:r>
            <a:r>
              <a:rPr lang="en-US" dirty="0" err="1"/>
              <a:t>çıkması</a:t>
            </a:r>
            <a:r>
              <a:rPr lang="en-US" dirty="0"/>
              <a:t> </a:t>
            </a:r>
            <a:r>
              <a:rPr lang="en-US" dirty="0" err="1"/>
              <a:t>ile</a:t>
            </a:r>
            <a:r>
              <a:rPr lang="en-US" dirty="0"/>
              <a:t> </a:t>
            </a:r>
            <a:r>
              <a:rPr lang="en-US" dirty="0" err="1"/>
              <a:t>onu</a:t>
            </a:r>
            <a:r>
              <a:rPr lang="en-US" dirty="0"/>
              <a:t> </a:t>
            </a:r>
            <a:r>
              <a:rPr lang="en-US" dirty="0" err="1"/>
              <a:t>bertaraf</a:t>
            </a:r>
            <a:r>
              <a:rPr lang="en-US" dirty="0"/>
              <a:t> </a:t>
            </a:r>
            <a:r>
              <a:rPr lang="en-US" dirty="0" err="1"/>
              <a:t>edecek</a:t>
            </a:r>
            <a:r>
              <a:rPr lang="en-US" dirty="0"/>
              <a:t> </a:t>
            </a:r>
            <a:r>
              <a:rPr lang="en-US" dirty="0" err="1"/>
              <a:t>önlemlerin</a:t>
            </a:r>
            <a:r>
              <a:rPr lang="en-US" dirty="0"/>
              <a:t> </a:t>
            </a:r>
            <a:r>
              <a:rPr lang="en-US" dirty="0" err="1"/>
              <a:t>başarılı</a:t>
            </a:r>
            <a:r>
              <a:rPr lang="en-US" dirty="0"/>
              <a:t> </a:t>
            </a:r>
            <a:r>
              <a:rPr lang="en-US" dirty="0" err="1"/>
              <a:t>olma</a:t>
            </a:r>
            <a:r>
              <a:rPr lang="en-US" dirty="0"/>
              <a:t> ya da </a:t>
            </a:r>
            <a:r>
              <a:rPr lang="en-US" dirty="0" err="1"/>
              <a:t>başarısız</a:t>
            </a:r>
            <a:r>
              <a:rPr lang="en-US" dirty="0"/>
              <a:t> </a:t>
            </a:r>
            <a:r>
              <a:rPr lang="en-US" dirty="0" err="1"/>
              <a:t>olma</a:t>
            </a:r>
            <a:r>
              <a:rPr lang="en-US" dirty="0"/>
              <a:t> </a:t>
            </a:r>
            <a:r>
              <a:rPr lang="en-US" dirty="0" err="1"/>
              <a:t>durumlarının</a:t>
            </a:r>
            <a:r>
              <a:rPr lang="en-US" dirty="0"/>
              <a:t> </a:t>
            </a:r>
            <a:r>
              <a:rPr lang="en-US" dirty="0" err="1"/>
              <a:t>değerlendirilmesi</a:t>
            </a:r>
            <a:r>
              <a:rPr lang="en-US" dirty="0"/>
              <a:t> </a:t>
            </a:r>
            <a:r>
              <a:rPr lang="en-US" dirty="0" err="1"/>
              <a:t>ve</a:t>
            </a:r>
            <a:r>
              <a:rPr lang="en-US" dirty="0"/>
              <a:t> </a:t>
            </a:r>
            <a:r>
              <a:rPr lang="en-US" dirty="0" err="1"/>
              <a:t>sonuçta</a:t>
            </a:r>
            <a:r>
              <a:rPr lang="en-US" dirty="0"/>
              <a:t> </a:t>
            </a:r>
            <a:r>
              <a:rPr lang="en-US" dirty="0" err="1"/>
              <a:t>oluşabilecek</a:t>
            </a:r>
            <a:r>
              <a:rPr lang="en-US" dirty="0"/>
              <a:t> </a:t>
            </a:r>
            <a:r>
              <a:rPr lang="en-US" dirty="0" err="1"/>
              <a:t>olası</a:t>
            </a:r>
            <a:r>
              <a:rPr lang="en-US" dirty="0"/>
              <a:t> </a:t>
            </a:r>
            <a:r>
              <a:rPr lang="en-US" dirty="0" err="1"/>
              <a:t>bir</a:t>
            </a:r>
            <a:r>
              <a:rPr lang="en-US" dirty="0"/>
              <a:t> </a:t>
            </a:r>
            <a:r>
              <a:rPr lang="en-US" dirty="0" err="1"/>
              <a:t>kazanın</a:t>
            </a:r>
            <a:r>
              <a:rPr lang="en-US" dirty="0"/>
              <a:t> </a:t>
            </a:r>
            <a:r>
              <a:rPr lang="en-US" dirty="0" err="1"/>
              <a:t>ortaya</a:t>
            </a:r>
            <a:r>
              <a:rPr lang="en-US" dirty="0"/>
              <a:t> </a:t>
            </a:r>
            <a:r>
              <a:rPr lang="en-US" dirty="0" err="1"/>
              <a:t>koyulması</a:t>
            </a:r>
            <a:r>
              <a:rPr lang="en-US" dirty="0"/>
              <a:t>.</a:t>
            </a:r>
          </a:p>
          <a:p>
            <a:pPr marL="0" indent="0">
              <a:buNone/>
            </a:pPr>
            <a:endParaRPr lang="en-US" dirty="0"/>
          </a:p>
        </p:txBody>
      </p:sp>
    </p:spTree>
    <p:extLst>
      <p:ext uri="{BB962C8B-B14F-4D97-AF65-F5344CB8AC3E}">
        <p14:creationId xmlns:p14="http://schemas.microsoft.com/office/powerpoint/2010/main" val="24489987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14" y="1412776"/>
            <a:ext cx="8957577" cy="215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420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sz="quarter" idx="1"/>
          </p:nvPr>
        </p:nvPicPr>
        <p:blipFill>
          <a:blip r:embed="rId2"/>
          <a:stretch>
            <a:fillRect/>
          </a:stretch>
        </p:blipFill>
        <p:spPr>
          <a:xfrm>
            <a:off x="611560" y="332656"/>
            <a:ext cx="7673975" cy="5755481"/>
          </a:xfrm>
          <a:prstGeom prst="rect">
            <a:avLst/>
          </a:prstGeom>
        </p:spPr>
      </p:pic>
    </p:spTree>
    <p:extLst>
      <p:ext uri="{BB962C8B-B14F-4D97-AF65-F5344CB8AC3E}">
        <p14:creationId xmlns:p14="http://schemas.microsoft.com/office/powerpoint/2010/main" val="1527009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sz="quarter" idx="1"/>
          </p:nvPr>
        </p:nvPicPr>
        <p:blipFill>
          <a:blip r:embed="rId2"/>
          <a:stretch>
            <a:fillRect/>
          </a:stretch>
        </p:blipFill>
        <p:spPr>
          <a:xfrm>
            <a:off x="280082" y="1052736"/>
            <a:ext cx="7821835" cy="4344069"/>
          </a:xfrm>
          <a:prstGeom prst="rect">
            <a:avLst/>
          </a:prstGeom>
        </p:spPr>
      </p:pic>
    </p:spTree>
    <p:extLst>
      <p:ext uri="{BB962C8B-B14F-4D97-AF65-F5344CB8AC3E}">
        <p14:creationId xmlns:p14="http://schemas.microsoft.com/office/powerpoint/2010/main" val="3563488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332656"/>
            <a:ext cx="7467600" cy="6141296"/>
          </a:xfrm>
        </p:spPr>
        <p:txBody>
          <a:bodyPr/>
          <a:lstStyle/>
          <a:p>
            <a:pPr marL="0" indent="0">
              <a:buNone/>
            </a:pPr>
            <a:r>
              <a:rPr lang="tr-TR" b="1" dirty="0" smtClean="0"/>
              <a:t>ÖRNEK-ETA</a:t>
            </a:r>
          </a:p>
          <a:p>
            <a:pPr marL="0" indent="0">
              <a:buNone/>
            </a:pPr>
            <a:r>
              <a:rPr lang="en-US" dirty="0" err="1" smtClean="0"/>
              <a:t>Bir</a:t>
            </a:r>
            <a:r>
              <a:rPr lang="en-US" dirty="0" smtClean="0"/>
              <a:t> </a:t>
            </a:r>
            <a:r>
              <a:rPr lang="en-US" dirty="0" err="1"/>
              <a:t>akaryakıt</a:t>
            </a:r>
            <a:r>
              <a:rPr lang="en-US" dirty="0"/>
              <a:t> </a:t>
            </a:r>
            <a:r>
              <a:rPr lang="en-US" dirty="0" err="1"/>
              <a:t>şirketinin</a:t>
            </a:r>
            <a:r>
              <a:rPr lang="en-US" dirty="0"/>
              <a:t>, </a:t>
            </a:r>
            <a:r>
              <a:rPr lang="en-US" dirty="0" err="1"/>
              <a:t>akaryakıt</a:t>
            </a:r>
            <a:r>
              <a:rPr lang="en-US" dirty="0"/>
              <a:t> </a:t>
            </a:r>
            <a:r>
              <a:rPr lang="en-US" dirty="0" err="1"/>
              <a:t>tankına</a:t>
            </a:r>
            <a:r>
              <a:rPr lang="en-US" dirty="0"/>
              <a:t> </a:t>
            </a:r>
            <a:r>
              <a:rPr lang="en-US" dirty="0" err="1"/>
              <a:t>yaptığı</a:t>
            </a:r>
            <a:r>
              <a:rPr lang="en-US" dirty="0"/>
              <a:t> </a:t>
            </a:r>
            <a:r>
              <a:rPr lang="en-US" dirty="0" err="1"/>
              <a:t>ikmali</a:t>
            </a:r>
            <a:r>
              <a:rPr lang="en-US" dirty="0"/>
              <a:t> </a:t>
            </a:r>
            <a:r>
              <a:rPr lang="en-US" dirty="0" err="1"/>
              <a:t>düşünelim</a:t>
            </a:r>
            <a:r>
              <a:rPr lang="en-US" dirty="0"/>
              <a:t>. </a:t>
            </a:r>
            <a:r>
              <a:rPr lang="en-US" dirty="0" err="1"/>
              <a:t>Boruhattından</a:t>
            </a:r>
            <a:r>
              <a:rPr lang="en-US" dirty="0"/>
              <a:t> </a:t>
            </a:r>
            <a:r>
              <a:rPr lang="en-US" dirty="0" err="1"/>
              <a:t>akaryakıt</a:t>
            </a:r>
            <a:r>
              <a:rPr lang="en-US" dirty="0"/>
              <a:t> </a:t>
            </a:r>
            <a:r>
              <a:rPr lang="en-US" dirty="0" err="1"/>
              <a:t>ikmali</a:t>
            </a:r>
            <a:r>
              <a:rPr lang="en-US" dirty="0"/>
              <a:t> </a:t>
            </a:r>
            <a:r>
              <a:rPr lang="en-US" dirty="0" err="1"/>
              <a:t>gerçekleşirken</a:t>
            </a:r>
            <a:r>
              <a:rPr lang="en-US" dirty="0"/>
              <a:t>, </a:t>
            </a:r>
            <a:r>
              <a:rPr lang="en-US" dirty="0" err="1"/>
              <a:t>boruhattının</a:t>
            </a:r>
            <a:r>
              <a:rPr lang="en-US" dirty="0"/>
              <a:t> </a:t>
            </a:r>
            <a:r>
              <a:rPr lang="en-US" dirty="0" err="1"/>
              <a:t>tanka</a:t>
            </a:r>
            <a:r>
              <a:rPr lang="en-US" dirty="0"/>
              <a:t> </a:t>
            </a:r>
            <a:r>
              <a:rPr lang="en-US" dirty="0" err="1"/>
              <a:t>ulaştığı</a:t>
            </a:r>
            <a:r>
              <a:rPr lang="en-US" dirty="0"/>
              <a:t> </a:t>
            </a:r>
            <a:r>
              <a:rPr lang="en-US" dirty="0" err="1"/>
              <a:t>noktadaki</a:t>
            </a:r>
            <a:r>
              <a:rPr lang="en-US" dirty="0"/>
              <a:t> </a:t>
            </a:r>
            <a:r>
              <a:rPr lang="en-US" dirty="0" err="1"/>
              <a:t>vanadan</a:t>
            </a:r>
            <a:r>
              <a:rPr lang="en-US" dirty="0"/>
              <a:t> </a:t>
            </a:r>
            <a:r>
              <a:rPr lang="en-US" b="1" dirty="0" err="1"/>
              <a:t>akaryakıt</a:t>
            </a:r>
            <a:r>
              <a:rPr lang="en-US" b="1" dirty="0"/>
              <a:t> </a:t>
            </a:r>
            <a:r>
              <a:rPr lang="en-US" b="1" dirty="0" err="1"/>
              <a:t>sızıntısı</a:t>
            </a:r>
            <a:r>
              <a:rPr lang="en-US" dirty="0"/>
              <a:t> </a:t>
            </a:r>
            <a:r>
              <a:rPr lang="en-US" dirty="0" err="1"/>
              <a:t>olayının</a:t>
            </a:r>
            <a:r>
              <a:rPr lang="en-US" dirty="0"/>
              <a:t> </a:t>
            </a:r>
            <a:r>
              <a:rPr lang="en-US" dirty="0" err="1"/>
              <a:t>riskini</a:t>
            </a:r>
            <a:r>
              <a:rPr lang="en-US" dirty="0"/>
              <a:t> </a:t>
            </a:r>
            <a:r>
              <a:rPr lang="en-US" dirty="0" err="1"/>
              <a:t>ele</a:t>
            </a:r>
            <a:r>
              <a:rPr lang="en-US" dirty="0"/>
              <a:t> </a:t>
            </a:r>
            <a:r>
              <a:rPr lang="en-US" dirty="0" err="1"/>
              <a:t>alalım</a:t>
            </a:r>
            <a:r>
              <a:rPr lang="en-US" dirty="0"/>
              <a:t>. </a:t>
            </a:r>
            <a:endParaRPr lang="tr-TR" dirty="0" smtClean="0"/>
          </a:p>
          <a:p>
            <a:pPr marL="0" indent="0">
              <a:buNone/>
            </a:pPr>
            <a:endParaRPr lang="tr-TR" dirty="0" smtClean="0"/>
          </a:p>
          <a:p>
            <a:pPr marL="0" indent="0">
              <a:buNone/>
            </a:pPr>
            <a:r>
              <a:rPr lang="en-US" dirty="0" err="1" smtClean="0"/>
              <a:t>Örneğimizde</a:t>
            </a:r>
            <a:r>
              <a:rPr lang="en-US" dirty="0"/>
              <a:t>, </a:t>
            </a:r>
            <a:r>
              <a:rPr lang="en-US" b="1" dirty="0" err="1"/>
              <a:t>başlangıç</a:t>
            </a:r>
            <a:r>
              <a:rPr lang="en-US" b="1" dirty="0"/>
              <a:t> </a:t>
            </a:r>
            <a:r>
              <a:rPr lang="en-US" b="1" dirty="0" err="1"/>
              <a:t>olayının</a:t>
            </a:r>
            <a:r>
              <a:rPr lang="en-US" dirty="0"/>
              <a:t> tank </a:t>
            </a:r>
            <a:r>
              <a:rPr lang="en-US" dirty="0" err="1"/>
              <a:t>vanasından</a:t>
            </a:r>
            <a:r>
              <a:rPr lang="en-US" dirty="0"/>
              <a:t> </a:t>
            </a:r>
            <a:r>
              <a:rPr lang="en-US" dirty="0" err="1"/>
              <a:t>sızıntı</a:t>
            </a:r>
            <a:r>
              <a:rPr lang="en-US" dirty="0"/>
              <a:t> </a:t>
            </a:r>
            <a:r>
              <a:rPr lang="en-US" dirty="0" err="1"/>
              <a:t>olayı</a:t>
            </a:r>
            <a:r>
              <a:rPr lang="en-US" dirty="0"/>
              <a:t> </a:t>
            </a:r>
            <a:r>
              <a:rPr lang="en-US" dirty="0" err="1"/>
              <a:t>olduğu</a:t>
            </a:r>
            <a:r>
              <a:rPr lang="en-US" dirty="0"/>
              <a:t> </a:t>
            </a:r>
            <a:r>
              <a:rPr lang="en-US" dirty="0" err="1"/>
              <a:t>açıktır</a:t>
            </a:r>
            <a:r>
              <a:rPr lang="en-US" dirty="0"/>
              <a:t>. </a:t>
            </a:r>
            <a:endParaRPr lang="tr-TR" dirty="0" smtClean="0"/>
          </a:p>
          <a:p>
            <a:pPr marL="0" indent="0">
              <a:buNone/>
            </a:pPr>
            <a:endParaRPr lang="tr-TR" dirty="0"/>
          </a:p>
          <a:p>
            <a:pPr marL="0" indent="0">
              <a:buNone/>
            </a:pPr>
            <a:r>
              <a:rPr lang="en-US" dirty="0" smtClean="0"/>
              <a:t>Bu </a:t>
            </a:r>
            <a:r>
              <a:rPr lang="en-US" dirty="0" err="1"/>
              <a:t>başlangıç</a:t>
            </a:r>
            <a:r>
              <a:rPr lang="en-US" dirty="0"/>
              <a:t> </a:t>
            </a:r>
            <a:r>
              <a:rPr lang="en-US" dirty="0" err="1"/>
              <a:t>olayına</a:t>
            </a:r>
            <a:r>
              <a:rPr lang="en-US" dirty="0"/>
              <a:t> </a:t>
            </a:r>
            <a:r>
              <a:rPr lang="en-US" dirty="0" err="1"/>
              <a:t>karşı</a:t>
            </a:r>
            <a:r>
              <a:rPr lang="en-US" dirty="0"/>
              <a:t>, </a:t>
            </a:r>
            <a:r>
              <a:rPr lang="en-US" dirty="0" err="1"/>
              <a:t>iki</a:t>
            </a:r>
            <a:r>
              <a:rPr lang="en-US" dirty="0"/>
              <a:t> </a:t>
            </a:r>
            <a:r>
              <a:rPr lang="en-US" dirty="0" err="1"/>
              <a:t>aşamalı</a:t>
            </a:r>
            <a:r>
              <a:rPr lang="en-US" dirty="0"/>
              <a:t> </a:t>
            </a:r>
            <a:r>
              <a:rPr lang="en-US" dirty="0" err="1"/>
              <a:t>önlem</a:t>
            </a:r>
            <a:r>
              <a:rPr lang="en-US" dirty="0"/>
              <a:t> </a:t>
            </a:r>
            <a:r>
              <a:rPr lang="en-US" dirty="0" err="1"/>
              <a:t>planı</a:t>
            </a:r>
            <a:r>
              <a:rPr lang="en-US" dirty="0"/>
              <a:t> </a:t>
            </a:r>
            <a:r>
              <a:rPr lang="en-US" dirty="0" err="1"/>
              <a:t>uygulandığını</a:t>
            </a:r>
            <a:r>
              <a:rPr lang="en-US" dirty="0"/>
              <a:t> </a:t>
            </a:r>
            <a:r>
              <a:rPr lang="en-US" dirty="0" err="1"/>
              <a:t>varsayalım</a:t>
            </a:r>
            <a:r>
              <a:rPr lang="en-US" dirty="0"/>
              <a:t>.</a:t>
            </a:r>
          </a:p>
        </p:txBody>
      </p:sp>
    </p:spTree>
    <p:extLst>
      <p:ext uri="{BB962C8B-B14F-4D97-AF65-F5344CB8AC3E}">
        <p14:creationId xmlns:p14="http://schemas.microsoft.com/office/powerpoint/2010/main" val="252627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476672"/>
            <a:ext cx="7467600" cy="4873752"/>
          </a:xfrm>
        </p:spPr>
        <p:txBody>
          <a:bodyPr>
            <a:normAutofit lnSpcReduction="10000"/>
          </a:bodyPr>
          <a:lstStyle/>
          <a:p>
            <a:pPr marL="0" indent="0">
              <a:buNone/>
            </a:pPr>
            <a:r>
              <a:rPr lang="en-US" dirty="0"/>
              <a:t>İSG </a:t>
            </a:r>
            <a:r>
              <a:rPr lang="en-US" dirty="0" err="1"/>
              <a:t>yönetim</a:t>
            </a:r>
            <a:r>
              <a:rPr lang="en-US" dirty="0"/>
              <a:t> </a:t>
            </a:r>
            <a:r>
              <a:rPr lang="en-US" dirty="0" err="1"/>
              <a:t>sisteminin</a:t>
            </a:r>
            <a:r>
              <a:rPr lang="en-US" dirty="0"/>
              <a:t> </a:t>
            </a:r>
            <a:r>
              <a:rPr lang="en-US" dirty="0" err="1"/>
              <a:t>başarıya</a:t>
            </a:r>
            <a:r>
              <a:rPr lang="en-US" dirty="0"/>
              <a:t> </a:t>
            </a:r>
            <a:r>
              <a:rPr lang="en-US" dirty="0" err="1"/>
              <a:t>ulaşması</a:t>
            </a:r>
            <a:r>
              <a:rPr lang="en-US" dirty="0"/>
              <a:t> için </a:t>
            </a:r>
            <a:r>
              <a:rPr lang="en-US" dirty="0" err="1"/>
              <a:t>devlet</a:t>
            </a:r>
            <a:r>
              <a:rPr lang="en-US" dirty="0"/>
              <a:t>, </a:t>
            </a:r>
            <a:r>
              <a:rPr lang="en-US" dirty="0" err="1"/>
              <a:t>çalışan</a:t>
            </a:r>
            <a:r>
              <a:rPr lang="en-US" dirty="0"/>
              <a:t> </a:t>
            </a:r>
            <a:r>
              <a:rPr lang="en-US" dirty="0" err="1"/>
              <a:t>ve</a:t>
            </a:r>
            <a:r>
              <a:rPr lang="en-US" dirty="0"/>
              <a:t> </a:t>
            </a:r>
            <a:r>
              <a:rPr lang="en-US" dirty="0" err="1"/>
              <a:t>işverene</a:t>
            </a:r>
            <a:r>
              <a:rPr lang="en-US" dirty="0"/>
              <a:t> </a:t>
            </a:r>
            <a:r>
              <a:rPr lang="en-US" dirty="0" err="1"/>
              <a:t>önemli</a:t>
            </a:r>
            <a:r>
              <a:rPr lang="en-US" dirty="0"/>
              <a:t> </a:t>
            </a:r>
            <a:r>
              <a:rPr lang="en-US" dirty="0" err="1"/>
              <a:t>görevler</a:t>
            </a:r>
            <a:r>
              <a:rPr lang="en-US" dirty="0"/>
              <a:t> </a:t>
            </a:r>
            <a:r>
              <a:rPr lang="en-US" dirty="0" err="1"/>
              <a:t>düşmektedir</a:t>
            </a:r>
            <a:r>
              <a:rPr lang="en-US" dirty="0"/>
              <a:t>. </a:t>
            </a:r>
            <a:endParaRPr lang="tr-TR" dirty="0" smtClean="0"/>
          </a:p>
          <a:p>
            <a:pPr marL="0" indent="0">
              <a:buNone/>
            </a:pPr>
            <a:endParaRPr lang="tr-TR" dirty="0" smtClean="0"/>
          </a:p>
          <a:p>
            <a:r>
              <a:rPr lang="en-US" dirty="0" err="1" smtClean="0"/>
              <a:t>Devlet</a:t>
            </a:r>
            <a:r>
              <a:rPr lang="en-US" dirty="0"/>
              <a:t>, </a:t>
            </a:r>
            <a:r>
              <a:rPr lang="en-US" dirty="0" err="1"/>
              <a:t>mevzuat</a:t>
            </a:r>
            <a:r>
              <a:rPr lang="en-US" dirty="0"/>
              <a:t> </a:t>
            </a:r>
            <a:r>
              <a:rPr lang="en-US" dirty="0" err="1"/>
              <a:t>oluşturmak</a:t>
            </a:r>
            <a:r>
              <a:rPr lang="en-US" dirty="0"/>
              <a:t> </a:t>
            </a:r>
            <a:r>
              <a:rPr lang="en-US" dirty="0" err="1"/>
              <a:t>ve</a:t>
            </a:r>
            <a:r>
              <a:rPr lang="en-US" dirty="0"/>
              <a:t> </a:t>
            </a:r>
            <a:r>
              <a:rPr lang="en-US" dirty="0" err="1"/>
              <a:t>denetlemek</a:t>
            </a:r>
            <a:r>
              <a:rPr lang="en-US" dirty="0"/>
              <a:t> </a:t>
            </a:r>
            <a:r>
              <a:rPr lang="en-US" dirty="0" err="1" smtClean="0"/>
              <a:t>zorundayken</a:t>
            </a:r>
            <a:r>
              <a:rPr lang="tr-TR" dirty="0" smtClean="0"/>
              <a:t>,</a:t>
            </a:r>
          </a:p>
          <a:p>
            <a:r>
              <a:rPr lang="tr-TR" dirty="0" smtClean="0"/>
              <a:t>İ</a:t>
            </a:r>
            <a:r>
              <a:rPr lang="en-US" dirty="0" err="1" smtClean="0"/>
              <a:t>şveren</a:t>
            </a:r>
            <a:r>
              <a:rPr lang="en-US" dirty="0" smtClean="0"/>
              <a:t> </a:t>
            </a:r>
            <a:r>
              <a:rPr lang="en-US" dirty="0" err="1"/>
              <a:t>bu</a:t>
            </a:r>
            <a:r>
              <a:rPr lang="en-US" dirty="0"/>
              <a:t> </a:t>
            </a:r>
            <a:r>
              <a:rPr lang="en-US" dirty="0" err="1"/>
              <a:t>mevzuatları</a:t>
            </a:r>
            <a:r>
              <a:rPr lang="en-US" dirty="0"/>
              <a:t> </a:t>
            </a:r>
            <a:r>
              <a:rPr lang="en-US" dirty="0" err="1"/>
              <a:t>uygulamaktan</a:t>
            </a:r>
            <a:r>
              <a:rPr lang="en-US" dirty="0"/>
              <a:t>, </a:t>
            </a:r>
            <a:endParaRPr lang="tr-TR" dirty="0" smtClean="0"/>
          </a:p>
          <a:p>
            <a:r>
              <a:rPr lang="tr-TR" dirty="0" smtClean="0"/>
              <a:t>Ç</a:t>
            </a:r>
            <a:r>
              <a:rPr lang="en-US" dirty="0" err="1" smtClean="0"/>
              <a:t>alışan</a:t>
            </a:r>
            <a:r>
              <a:rPr lang="en-US" dirty="0" smtClean="0"/>
              <a:t> </a:t>
            </a:r>
            <a:r>
              <a:rPr lang="en-US" dirty="0" err="1"/>
              <a:t>ise</a:t>
            </a:r>
            <a:r>
              <a:rPr lang="en-US" dirty="0"/>
              <a:t> </a:t>
            </a:r>
            <a:r>
              <a:rPr lang="en-US" dirty="0" err="1"/>
              <a:t>kurallara</a:t>
            </a:r>
            <a:r>
              <a:rPr lang="en-US" dirty="0"/>
              <a:t> </a:t>
            </a:r>
            <a:r>
              <a:rPr lang="en-US" dirty="0" err="1"/>
              <a:t>uymaktan</a:t>
            </a:r>
            <a:r>
              <a:rPr lang="en-US" dirty="0"/>
              <a:t> </a:t>
            </a:r>
            <a:r>
              <a:rPr lang="en-US" dirty="0" err="1"/>
              <a:t>sorumlu</a:t>
            </a:r>
            <a:r>
              <a:rPr lang="en-US" dirty="0"/>
              <a:t> </a:t>
            </a:r>
            <a:r>
              <a:rPr lang="en-US" dirty="0" err="1"/>
              <a:t>tutulmuştur</a:t>
            </a:r>
            <a:r>
              <a:rPr lang="en-US" dirty="0"/>
              <a:t>. </a:t>
            </a:r>
            <a:endParaRPr lang="tr-TR" dirty="0" smtClean="0"/>
          </a:p>
          <a:p>
            <a:pPr marL="0" indent="0">
              <a:buNone/>
            </a:pPr>
            <a:endParaRPr lang="tr-TR" dirty="0"/>
          </a:p>
          <a:p>
            <a:pPr marL="0" indent="0">
              <a:buNone/>
            </a:pPr>
            <a:r>
              <a:rPr lang="en-US" dirty="0" smtClean="0"/>
              <a:t>Bu </a:t>
            </a:r>
            <a:r>
              <a:rPr lang="en-US" dirty="0" err="1"/>
              <a:t>üçlünün</a:t>
            </a:r>
            <a:r>
              <a:rPr lang="en-US" dirty="0"/>
              <a:t> </a:t>
            </a:r>
            <a:r>
              <a:rPr lang="en-US" dirty="0" err="1"/>
              <a:t>uyumlu</a:t>
            </a:r>
            <a:r>
              <a:rPr lang="en-US" dirty="0"/>
              <a:t> </a:t>
            </a:r>
            <a:r>
              <a:rPr lang="en-US" dirty="0" err="1"/>
              <a:t>çalışması</a:t>
            </a:r>
            <a:r>
              <a:rPr lang="en-US" dirty="0"/>
              <a:t> İSG </a:t>
            </a:r>
            <a:r>
              <a:rPr lang="en-US" dirty="0" err="1"/>
              <a:t>yönetim</a:t>
            </a:r>
            <a:r>
              <a:rPr lang="en-US" dirty="0"/>
              <a:t> </a:t>
            </a:r>
            <a:r>
              <a:rPr lang="en-US" dirty="0" err="1"/>
              <a:t>sistemini</a:t>
            </a:r>
            <a:r>
              <a:rPr lang="en-US" dirty="0"/>
              <a:t> </a:t>
            </a:r>
            <a:r>
              <a:rPr lang="en-US" dirty="0" err="1"/>
              <a:t>başarıya</a:t>
            </a:r>
            <a:r>
              <a:rPr lang="en-US" dirty="0"/>
              <a:t> </a:t>
            </a:r>
            <a:r>
              <a:rPr lang="en-US" dirty="0" err="1"/>
              <a:t>ulaştıracaktır</a:t>
            </a:r>
            <a:r>
              <a:rPr lang="en-US" dirty="0"/>
              <a:t>. </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718" y="3356992"/>
            <a:ext cx="158417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755" y="4869160"/>
            <a:ext cx="27051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742" y="1022995"/>
            <a:ext cx="1998128"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1614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260648"/>
            <a:ext cx="7467600" cy="6213304"/>
          </a:xfrm>
        </p:spPr>
        <p:txBody>
          <a:bodyPr/>
          <a:lstStyle/>
          <a:p>
            <a:r>
              <a:rPr lang="en-US" dirty="0" err="1"/>
              <a:t>Sızıntı</a:t>
            </a:r>
            <a:r>
              <a:rPr lang="en-US" dirty="0"/>
              <a:t> </a:t>
            </a:r>
            <a:r>
              <a:rPr lang="en-US" dirty="0" err="1"/>
              <a:t>algılayıcı</a:t>
            </a:r>
            <a:endParaRPr lang="en-US" dirty="0"/>
          </a:p>
          <a:p>
            <a:r>
              <a:rPr lang="en-US" dirty="0" err="1"/>
              <a:t>Akaryakıt</a:t>
            </a:r>
            <a:r>
              <a:rPr lang="en-US" dirty="0"/>
              <a:t> </a:t>
            </a:r>
            <a:r>
              <a:rPr lang="en-US" dirty="0" err="1"/>
              <a:t>akışı</a:t>
            </a:r>
            <a:r>
              <a:rPr lang="en-US" dirty="0"/>
              <a:t> </a:t>
            </a:r>
            <a:r>
              <a:rPr lang="en-US" dirty="0" err="1"/>
              <a:t>kesintisi</a:t>
            </a:r>
            <a:endParaRPr lang="en-US" dirty="0"/>
          </a:p>
          <a:p>
            <a:pPr marL="0" indent="0">
              <a:buNone/>
            </a:pPr>
            <a:endParaRPr lang="tr-TR" dirty="0" smtClean="0"/>
          </a:p>
          <a:p>
            <a:pPr marL="0" indent="0">
              <a:buNone/>
            </a:pPr>
            <a:endParaRPr lang="tr-TR" dirty="0"/>
          </a:p>
          <a:p>
            <a:pPr marL="0" indent="0">
              <a:buNone/>
            </a:pPr>
            <a:r>
              <a:rPr lang="en-US" dirty="0" err="1"/>
              <a:t>Başlangıç</a:t>
            </a:r>
            <a:r>
              <a:rPr lang="en-US" dirty="0"/>
              <a:t> </a:t>
            </a:r>
            <a:r>
              <a:rPr lang="en-US" dirty="0" err="1"/>
              <a:t>olayının</a:t>
            </a:r>
            <a:r>
              <a:rPr lang="en-US" dirty="0"/>
              <a:t>, </a:t>
            </a:r>
            <a:r>
              <a:rPr lang="en-US" dirty="0" err="1"/>
              <a:t>önlemlerden</a:t>
            </a:r>
            <a:r>
              <a:rPr lang="en-US" dirty="0"/>
              <a:t> </a:t>
            </a:r>
            <a:r>
              <a:rPr lang="en-US" dirty="0" err="1"/>
              <a:t>geçerek</a:t>
            </a:r>
            <a:r>
              <a:rPr lang="en-US" dirty="0"/>
              <a:t> </a:t>
            </a:r>
            <a:r>
              <a:rPr lang="en-US" dirty="0" err="1"/>
              <a:t>oluşturduğu</a:t>
            </a:r>
            <a:r>
              <a:rPr lang="en-US" dirty="0"/>
              <a:t> </a:t>
            </a:r>
            <a:r>
              <a:rPr lang="en-US" dirty="0" err="1"/>
              <a:t>seyir</a:t>
            </a:r>
            <a:r>
              <a:rPr lang="en-US" dirty="0"/>
              <a:t> </a:t>
            </a:r>
            <a:r>
              <a:rPr lang="en-US" dirty="0" err="1"/>
              <a:t>şu</a:t>
            </a:r>
            <a:r>
              <a:rPr lang="en-US" dirty="0"/>
              <a:t> </a:t>
            </a:r>
            <a:r>
              <a:rPr lang="en-US" dirty="0" err="1"/>
              <a:t>şekilde</a:t>
            </a:r>
            <a:r>
              <a:rPr lang="en-US" dirty="0"/>
              <a:t> </a:t>
            </a:r>
            <a:r>
              <a:rPr lang="en-US" dirty="0" err="1" smtClean="0"/>
              <a:t>belirtilebilir</a:t>
            </a:r>
            <a:r>
              <a:rPr lang="en-US" dirty="0" smtClean="0"/>
              <a:t>:</a:t>
            </a:r>
            <a:endParaRPr lang="tr-TR" dirty="0" smtClean="0"/>
          </a:p>
          <a:p>
            <a:pPr marL="457200" indent="-457200">
              <a:buFont typeface="+mj-lt"/>
              <a:buAutoNum type="arabicPeriod"/>
            </a:pPr>
            <a:r>
              <a:rPr lang="en-US" dirty="0" smtClean="0"/>
              <a:t>Tank </a:t>
            </a:r>
            <a:r>
              <a:rPr lang="en-US" dirty="0" err="1"/>
              <a:t>vanası</a:t>
            </a:r>
            <a:r>
              <a:rPr lang="en-US" dirty="0"/>
              <a:t> </a:t>
            </a:r>
            <a:r>
              <a:rPr lang="en-US" dirty="0" err="1"/>
              <a:t>sızıntı</a:t>
            </a:r>
            <a:r>
              <a:rPr lang="en-US" dirty="0"/>
              <a:t> </a:t>
            </a:r>
            <a:r>
              <a:rPr lang="en-US" dirty="0" err="1"/>
              <a:t>yapıyor</a:t>
            </a:r>
            <a:r>
              <a:rPr lang="en-US" dirty="0"/>
              <a:t>, </a:t>
            </a:r>
            <a:r>
              <a:rPr lang="en-US" dirty="0" err="1"/>
              <a:t>sızıntı</a:t>
            </a:r>
            <a:r>
              <a:rPr lang="en-US" dirty="0"/>
              <a:t> </a:t>
            </a:r>
            <a:r>
              <a:rPr lang="en-US" dirty="0" err="1"/>
              <a:t>algılayıcı</a:t>
            </a:r>
            <a:r>
              <a:rPr lang="en-US" dirty="0"/>
              <a:t> </a:t>
            </a:r>
            <a:r>
              <a:rPr lang="en-US" dirty="0" err="1"/>
              <a:t>çalışıyor</a:t>
            </a:r>
            <a:r>
              <a:rPr lang="en-US" dirty="0"/>
              <a:t>, </a:t>
            </a:r>
            <a:r>
              <a:rPr lang="en-US" dirty="0" err="1"/>
              <a:t>akaryakıt</a:t>
            </a:r>
            <a:r>
              <a:rPr lang="en-US" dirty="0"/>
              <a:t> </a:t>
            </a:r>
            <a:r>
              <a:rPr lang="en-US" dirty="0" err="1"/>
              <a:t>akışı</a:t>
            </a:r>
            <a:r>
              <a:rPr lang="en-US" dirty="0"/>
              <a:t> </a:t>
            </a:r>
            <a:r>
              <a:rPr lang="en-US" dirty="0" err="1"/>
              <a:t>kesiliyor</a:t>
            </a:r>
            <a:r>
              <a:rPr lang="en-US" dirty="0"/>
              <a:t>.</a:t>
            </a:r>
          </a:p>
          <a:p>
            <a:pPr marL="457200" indent="-457200">
              <a:buFont typeface="+mj-lt"/>
              <a:buAutoNum type="arabicPeriod"/>
            </a:pPr>
            <a:r>
              <a:rPr lang="en-US" dirty="0"/>
              <a:t>Tank </a:t>
            </a:r>
            <a:r>
              <a:rPr lang="en-US" dirty="0" err="1"/>
              <a:t>vanası</a:t>
            </a:r>
            <a:r>
              <a:rPr lang="en-US" dirty="0"/>
              <a:t> </a:t>
            </a:r>
            <a:r>
              <a:rPr lang="en-US" dirty="0" err="1"/>
              <a:t>sızıntı</a:t>
            </a:r>
            <a:r>
              <a:rPr lang="en-US" dirty="0"/>
              <a:t> </a:t>
            </a:r>
            <a:r>
              <a:rPr lang="en-US" dirty="0" err="1"/>
              <a:t>yapıyor</a:t>
            </a:r>
            <a:r>
              <a:rPr lang="en-US" dirty="0"/>
              <a:t>, </a:t>
            </a:r>
            <a:r>
              <a:rPr lang="en-US" dirty="0" err="1"/>
              <a:t>sızıntı</a:t>
            </a:r>
            <a:r>
              <a:rPr lang="en-US" dirty="0"/>
              <a:t> </a:t>
            </a:r>
            <a:r>
              <a:rPr lang="en-US" dirty="0" err="1"/>
              <a:t>algılayıcı</a:t>
            </a:r>
            <a:r>
              <a:rPr lang="en-US" dirty="0"/>
              <a:t> </a:t>
            </a:r>
            <a:r>
              <a:rPr lang="en-US" dirty="0" err="1"/>
              <a:t>çalışıyor</a:t>
            </a:r>
            <a:r>
              <a:rPr lang="en-US" dirty="0"/>
              <a:t>, </a:t>
            </a:r>
            <a:r>
              <a:rPr lang="en-US" dirty="0" err="1"/>
              <a:t>akaryakıt</a:t>
            </a:r>
            <a:r>
              <a:rPr lang="en-US" dirty="0"/>
              <a:t> </a:t>
            </a:r>
            <a:r>
              <a:rPr lang="en-US" dirty="0" err="1"/>
              <a:t>akışı</a:t>
            </a:r>
            <a:r>
              <a:rPr lang="en-US" dirty="0"/>
              <a:t> </a:t>
            </a:r>
            <a:r>
              <a:rPr lang="en-US" dirty="0" err="1"/>
              <a:t>kesilmiyor</a:t>
            </a:r>
            <a:r>
              <a:rPr lang="en-US" dirty="0"/>
              <a:t>.</a:t>
            </a:r>
          </a:p>
          <a:p>
            <a:pPr marL="457200" indent="-457200">
              <a:buFont typeface="+mj-lt"/>
              <a:buAutoNum type="arabicPeriod"/>
            </a:pPr>
            <a:r>
              <a:rPr lang="en-US" dirty="0"/>
              <a:t>Tank </a:t>
            </a:r>
            <a:r>
              <a:rPr lang="en-US" dirty="0" err="1"/>
              <a:t>vanası</a:t>
            </a:r>
            <a:r>
              <a:rPr lang="en-US" dirty="0"/>
              <a:t> </a:t>
            </a:r>
            <a:r>
              <a:rPr lang="en-US" dirty="0" err="1"/>
              <a:t>sızıntı</a:t>
            </a:r>
            <a:r>
              <a:rPr lang="en-US" dirty="0"/>
              <a:t> </a:t>
            </a:r>
            <a:r>
              <a:rPr lang="en-US" dirty="0" err="1"/>
              <a:t>yapıyor</a:t>
            </a:r>
            <a:r>
              <a:rPr lang="en-US" dirty="0"/>
              <a:t>, </a:t>
            </a:r>
            <a:r>
              <a:rPr lang="en-US" dirty="0" err="1"/>
              <a:t>sızıntı</a:t>
            </a:r>
            <a:r>
              <a:rPr lang="en-US" dirty="0"/>
              <a:t> </a:t>
            </a:r>
            <a:r>
              <a:rPr lang="en-US" dirty="0" err="1"/>
              <a:t>algılayıcı</a:t>
            </a:r>
            <a:r>
              <a:rPr lang="en-US" dirty="0"/>
              <a:t> </a:t>
            </a:r>
            <a:r>
              <a:rPr lang="en-US" dirty="0" err="1"/>
              <a:t>çalışmıyor</a:t>
            </a:r>
            <a:r>
              <a:rPr lang="en-US" dirty="0"/>
              <a:t>, </a:t>
            </a:r>
            <a:r>
              <a:rPr lang="en-US" dirty="0" err="1"/>
              <a:t>akaryakıt</a:t>
            </a:r>
            <a:r>
              <a:rPr lang="en-US" dirty="0"/>
              <a:t> </a:t>
            </a:r>
            <a:r>
              <a:rPr lang="en-US" dirty="0" err="1"/>
              <a:t>akışı</a:t>
            </a:r>
            <a:r>
              <a:rPr lang="en-US" dirty="0"/>
              <a:t> </a:t>
            </a:r>
            <a:r>
              <a:rPr lang="en-US" dirty="0" err="1"/>
              <a:t>kesilmiyor</a:t>
            </a:r>
            <a:r>
              <a:rPr lang="en-US" dirty="0"/>
              <a:t>.</a:t>
            </a:r>
          </a:p>
          <a:p>
            <a:pPr marL="0" indent="0">
              <a:buNone/>
            </a:pPr>
            <a:endParaRPr lang="en-US" dirty="0"/>
          </a:p>
        </p:txBody>
      </p:sp>
    </p:spTree>
    <p:extLst>
      <p:ext uri="{BB962C8B-B14F-4D97-AF65-F5344CB8AC3E}">
        <p14:creationId xmlns:p14="http://schemas.microsoft.com/office/powerpoint/2010/main" val="2931799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7467600" cy="6069288"/>
          </a:xfrm>
        </p:spPr>
        <p:txBody>
          <a:bodyPr/>
          <a:lstStyle/>
          <a:p>
            <a:pPr marL="0" indent="0">
              <a:buNone/>
            </a:pPr>
            <a:r>
              <a:rPr lang="en-US" dirty="0" err="1"/>
              <a:t>Yukarıdaki</a:t>
            </a:r>
            <a:r>
              <a:rPr lang="en-US" dirty="0"/>
              <a:t> </a:t>
            </a:r>
            <a:r>
              <a:rPr lang="en-US" dirty="0" err="1"/>
              <a:t>formülasyondan</a:t>
            </a:r>
            <a:r>
              <a:rPr lang="en-US" dirty="0"/>
              <a:t> </a:t>
            </a:r>
            <a:r>
              <a:rPr lang="en-US" dirty="0" err="1"/>
              <a:t>anlaşılacağı</a:t>
            </a:r>
            <a:r>
              <a:rPr lang="en-US" dirty="0"/>
              <a:t> </a:t>
            </a:r>
            <a:r>
              <a:rPr lang="en-US" dirty="0" err="1"/>
              <a:t>üzere</a:t>
            </a:r>
            <a:r>
              <a:rPr lang="en-US" dirty="0"/>
              <a:t>, </a:t>
            </a:r>
            <a:r>
              <a:rPr lang="en-US" dirty="0" err="1"/>
              <a:t>akaryakıt</a:t>
            </a:r>
            <a:r>
              <a:rPr lang="en-US" dirty="0"/>
              <a:t> </a:t>
            </a:r>
            <a:r>
              <a:rPr lang="en-US" dirty="0" err="1"/>
              <a:t>akışının</a:t>
            </a:r>
            <a:r>
              <a:rPr lang="en-US" dirty="0"/>
              <a:t> </a:t>
            </a:r>
            <a:r>
              <a:rPr lang="en-US" dirty="0" err="1"/>
              <a:t>kesilmesi</a:t>
            </a:r>
            <a:r>
              <a:rPr lang="en-US" dirty="0"/>
              <a:t> için </a:t>
            </a:r>
            <a:r>
              <a:rPr lang="en-US" dirty="0" err="1"/>
              <a:t>sızıntı</a:t>
            </a:r>
            <a:r>
              <a:rPr lang="en-US" dirty="0"/>
              <a:t> </a:t>
            </a:r>
            <a:r>
              <a:rPr lang="en-US" dirty="0" err="1"/>
              <a:t>algılayıcının</a:t>
            </a:r>
            <a:r>
              <a:rPr lang="en-US" dirty="0"/>
              <a:t> </a:t>
            </a:r>
            <a:r>
              <a:rPr lang="en-US" dirty="0" err="1"/>
              <a:t>çalışması</a:t>
            </a:r>
            <a:r>
              <a:rPr lang="en-US" dirty="0"/>
              <a:t> </a:t>
            </a:r>
            <a:r>
              <a:rPr lang="en-US" dirty="0" err="1"/>
              <a:t>önkoşuldur</a:t>
            </a:r>
            <a:r>
              <a:rPr lang="en-US" dirty="0"/>
              <a:t>. </a:t>
            </a:r>
            <a:endParaRPr lang="tr-TR" dirty="0" smtClean="0"/>
          </a:p>
          <a:p>
            <a:pPr marL="0" indent="0">
              <a:buNone/>
            </a:pPr>
            <a:endParaRPr lang="tr-TR" dirty="0"/>
          </a:p>
          <a:p>
            <a:pPr marL="0" indent="0">
              <a:buNone/>
            </a:pPr>
            <a:r>
              <a:rPr lang="en-US" dirty="0" err="1" smtClean="0"/>
              <a:t>Yalnız</a:t>
            </a:r>
            <a:r>
              <a:rPr lang="en-US" dirty="0" smtClean="0"/>
              <a:t> </a:t>
            </a:r>
            <a:r>
              <a:rPr lang="en-US" dirty="0" err="1"/>
              <a:t>sızıntı</a:t>
            </a:r>
            <a:r>
              <a:rPr lang="en-US" dirty="0"/>
              <a:t> </a:t>
            </a:r>
            <a:r>
              <a:rPr lang="en-US" dirty="0" err="1"/>
              <a:t>algılayıcının</a:t>
            </a:r>
            <a:r>
              <a:rPr lang="en-US" dirty="0"/>
              <a:t> </a:t>
            </a:r>
            <a:r>
              <a:rPr lang="en-US" dirty="0" err="1"/>
              <a:t>çalışması</a:t>
            </a:r>
            <a:r>
              <a:rPr lang="en-US" dirty="0"/>
              <a:t>, </a:t>
            </a:r>
            <a:r>
              <a:rPr lang="en-US" dirty="0" err="1"/>
              <a:t>akaryakıt</a:t>
            </a:r>
            <a:r>
              <a:rPr lang="en-US" dirty="0"/>
              <a:t> </a:t>
            </a:r>
            <a:r>
              <a:rPr lang="en-US" dirty="0" err="1"/>
              <a:t>akışının</a:t>
            </a:r>
            <a:r>
              <a:rPr lang="en-US" dirty="0"/>
              <a:t> </a:t>
            </a:r>
            <a:r>
              <a:rPr lang="en-US" dirty="0" err="1"/>
              <a:t>kesilmesini</a:t>
            </a:r>
            <a:r>
              <a:rPr lang="en-US" dirty="0"/>
              <a:t> </a:t>
            </a:r>
            <a:r>
              <a:rPr lang="en-US" dirty="0" err="1"/>
              <a:t>garanti</a:t>
            </a:r>
            <a:r>
              <a:rPr lang="en-US" dirty="0"/>
              <a:t> </a:t>
            </a:r>
            <a:r>
              <a:rPr lang="en-US" dirty="0" err="1"/>
              <a:t>etmemektedir</a:t>
            </a:r>
            <a:r>
              <a:rPr lang="en-US" dirty="0" smtClean="0"/>
              <a:t>.</a:t>
            </a:r>
            <a:endParaRPr lang="tr-TR" dirty="0" smtClean="0"/>
          </a:p>
          <a:p>
            <a:pPr marL="0" indent="0">
              <a:buNone/>
            </a:pPr>
            <a:endParaRPr lang="tr-TR" dirty="0"/>
          </a:p>
          <a:p>
            <a:pPr marL="0" indent="0">
              <a:buNone/>
            </a:pPr>
            <a:r>
              <a:rPr lang="en-US" dirty="0"/>
              <a:t>1. durum </a:t>
            </a:r>
            <a:r>
              <a:rPr lang="en-US" dirty="0" err="1"/>
              <a:t>modelimizde</a:t>
            </a:r>
            <a:r>
              <a:rPr lang="en-US" dirty="0"/>
              <a:t> </a:t>
            </a:r>
            <a:r>
              <a:rPr lang="en-US" dirty="0" err="1"/>
              <a:t>riskin</a:t>
            </a:r>
            <a:r>
              <a:rPr lang="en-US" dirty="0"/>
              <a:t> </a:t>
            </a:r>
            <a:r>
              <a:rPr lang="en-US" dirty="0" err="1"/>
              <a:t>önlendiği</a:t>
            </a:r>
            <a:r>
              <a:rPr lang="en-US" dirty="0"/>
              <a:t> </a:t>
            </a:r>
            <a:r>
              <a:rPr lang="en-US" dirty="0" err="1"/>
              <a:t>senaryoyu</a:t>
            </a:r>
            <a:r>
              <a:rPr lang="en-US" dirty="0"/>
              <a:t>, 2. </a:t>
            </a:r>
            <a:r>
              <a:rPr lang="en-US" dirty="0" err="1"/>
              <a:t>ve</a:t>
            </a:r>
            <a:r>
              <a:rPr lang="en-US" dirty="0"/>
              <a:t> 3. durum </a:t>
            </a:r>
            <a:r>
              <a:rPr lang="en-US" dirty="0" err="1"/>
              <a:t>ise</a:t>
            </a:r>
            <a:r>
              <a:rPr lang="en-US" dirty="0"/>
              <a:t> </a:t>
            </a:r>
            <a:r>
              <a:rPr lang="en-US" dirty="0" err="1"/>
              <a:t>riskin</a:t>
            </a:r>
            <a:r>
              <a:rPr lang="en-US" dirty="0"/>
              <a:t> </a:t>
            </a:r>
            <a:r>
              <a:rPr lang="en-US" dirty="0" err="1"/>
              <a:t>doğduğu</a:t>
            </a:r>
            <a:r>
              <a:rPr lang="en-US" dirty="0"/>
              <a:t> </a:t>
            </a:r>
            <a:r>
              <a:rPr lang="en-US" dirty="0" err="1"/>
              <a:t>senaryoları</a:t>
            </a:r>
            <a:r>
              <a:rPr lang="en-US" dirty="0"/>
              <a:t> </a:t>
            </a:r>
            <a:r>
              <a:rPr lang="en-US" dirty="0" err="1"/>
              <a:t>göstermektedir</a:t>
            </a:r>
            <a:r>
              <a:rPr lang="en-US" dirty="0"/>
              <a:t>. </a:t>
            </a:r>
          </a:p>
        </p:txBody>
      </p:sp>
    </p:spTree>
    <p:extLst>
      <p:ext uri="{BB962C8B-B14F-4D97-AF65-F5344CB8AC3E}">
        <p14:creationId xmlns:p14="http://schemas.microsoft.com/office/powerpoint/2010/main" val="2299661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7467600" cy="6069288"/>
          </a:xfrm>
        </p:spPr>
        <p:txBody>
          <a:bodyPr/>
          <a:lstStyle/>
          <a:p>
            <a:pPr marL="0" indent="0">
              <a:buNone/>
            </a:pPr>
            <a:r>
              <a:rPr lang="en-US" dirty="0" err="1"/>
              <a:t>Amacımız</a:t>
            </a:r>
            <a:r>
              <a:rPr lang="en-US" dirty="0"/>
              <a:t> her </a:t>
            </a:r>
            <a:r>
              <a:rPr lang="en-US" dirty="0" err="1"/>
              <a:t>üç</a:t>
            </a:r>
            <a:r>
              <a:rPr lang="en-US" dirty="0"/>
              <a:t> </a:t>
            </a:r>
            <a:r>
              <a:rPr lang="en-US" dirty="0" err="1"/>
              <a:t>senaryonun</a:t>
            </a:r>
            <a:r>
              <a:rPr lang="en-US" dirty="0"/>
              <a:t> da </a:t>
            </a:r>
            <a:r>
              <a:rPr lang="en-US" dirty="0" err="1"/>
              <a:t>olasılıklarını</a:t>
            </a:r>
            <a:r>
              <a:rPr lang="en-US" dirty="0"/>
              <a:t> </a:t>
            </a:r>
            <a:r>
              <a:rPr lang="en-US" dirty="0" err="1"/>
              <a:t>belirlemek</a:t>
            </a:r>
            <a:r>
              <a:rPr lang="en-US" dirty="0"/>
              <a:t>. </a:t>
            </a:r>
            <a:endParaRPr lang="tr-TR" dirty="0" smtClean="0"/>
          </a:p>
          <a:p>
            <a:pPr marL="0" indent="0">
              <a:buNone/>
            </a:pPr>
            <a:endParaRPr lang="tr-TR" dirty="0"/>
          </a:p>
          <a:p>
            <a:pPr marL="0" indent="0">
              <a:buNone/>
            </a:pPr>
            <a:r>
              <a:rPr lang="en-US" dirty="0" err="1" smtClean="0"/>
              <a:t>Bunun</a:t>
            </a:r>
            <a:r>
              <a:rPr lang="en-US" dirty="0" smtClean="0"/>
              <a:t> </a:t>
            </a:r>
            <a:r>
              <a:rPr lang="en-US" dirty="0"/>
              <a:t>için </a:t>
            </a:r>
            <a:r>
              <a:rPr lang="en-US" dirty="0" err="1"/>
              <a:t>sızıntı</a:t>
            </a:r>
            <a:r>
              <a:rPr lang="en-US" dirty="0"/>
              <a:t> </a:t>
            </a:r>
            <a:r>
              <a:rPr lang="en-US" dirty="0" err="1"/>
              <a:t>algılayıcının</a:t>
            </a:r>
            <a:r>
              <a:rPr lang="en-US" dirty="0"/>
              <a:t> çalışma </a:t>
            </a:r>
            <a:r>
              <a:rPr lang="en-US" dirty="0" err="1"/>
              <a:t>olasılığını</a:t>
            </a:r>
            <a:r>
              <a:rPr lang="en-US" dirty="0"/>
              <a:t> </a:t>
            </a:r>
            <a:r>
              <a:rPr lang="en-US" dirty="0" err="1"/>
              <a:t>ve</a:t>
            </a:r>
            <a:r>
              <a:rPr lang="en-US" dirty="0"/>
              <a:t> </a:t>
            </a:r>
            <a:r>
              <a:rPr lang="en-US" dirty="0" err="1"/>
              <a:t>akaryakıt</a:t>
            </a:r>
            <a:r>
              <a:rPr lang="en-US" dirty="0"/>
              <a:t> </a:t>
            </a:r>
            <a:r>
              <a:rPr lang="en-US" dirty="0" err="1"/>
              <a:t>akışının</a:t>
            </a:r>
            <a:r>
              <a:rPr lang="en-US" dirty="0"/>
              <a:t> </a:t>
            </a:r>
            <a:r>
              <a:rPr lang="en-US" dirty="0" err="1"/>
              <a:t>kesilme</a:t>
            </a:r>
            <a:r>
              <a:rPr lang="en-US" dirty="0"/>
              <a:t> </a:t>
            </a:r>
            <a:r>
              <a:rPr lang="en-US" dirty="0" err="1"/>
              <a:t>olasılığını</a:t>
            </a:r>
            <a:r>
              <a:rPr lang="en-US" dirty="0"/>
              <a:t> </a:t>
            </a:r>
            <a:r>
              <a:rPr lang="en-US" dirty="0" err="1"/>
              <a:t>bildiğimizi</a:t>
            </a:r>
            <a:r>
              <a:rPr lang="en-US" dirty="0"/>
              <a:t> </a:t>
            </a:r>
            <a:r>
              <a:rPr lang="en-US" dirty="0" err="1"/>
              <a:t>varsayalım</a:t>
            </a:r>
            <a:r>
              <a:rPr lang="en-US" dirty="0"/>
              <a:t>. Bu </a:t>
            </a:r>
            <a:r>
              <a:rPr lang="en-US" dirty="0" err="1"/>
              <a:t>bilgiyi</a:t>
            </a:r>
            <a:r>
              <a:rPr lang="en-US" dirty="0"/>
              <a:t> </a:t>
            </a:r>
            <a:r>
              <a:rPr lang="en-US" dirty="0" err="1"/>
              <a:t>kullanılan</a:t>
            </a:r>
            <a:r>
              <a:rPr lang="en-US" dirty="0"/>
              <a:t> </a:t>
            </a:r>
            <a:r>
              <a:rPr lang="en-US" dirty="0" err="1"/>
              <a:t>malzemelerin</a:t>
            </a:r>
            <a:r>
              <a:rPr lang="en-US" dirty="0"/>
              <a:t> </a:t>
            </a:r>
            <a:r>
              <a:rPr lang="en-US" dirty="0" err="1"/>
              <a:t>üreticisinden</a:t>
            </a:r>
            <a:r>
              <a:rPr lang="en-US" dirty="0"/>
              <a:t> </a:t>
            </a:r>
            <a:r>
              <a:rPr lang="en-US" dirty="0" err="1"/>
              <a:t>temin</a:t>
            </a:r>
            <a:r>
              <a:rPr lang="en-US" dirty="0"/>
              <a:t> </a:t>
            </a:r>
            <a:r>
              <a:rPr lang="en-US" dirty="0" err="1"/>
              <a:t>etmiş</a:t>
            </a:r>
            <a:r>
              <a:rPr lang="en-US" dirty="0"/>
              <a:t> </a:t>
            </a:r>
            <a:r>
              <a:rPr lang="en-US" dirty="0" err="1"/>
              <a:t>olabiliriz</a:t>
            </a:r>
            <a:r>
              <a:rPr lang="en-US" dirty="0"/>
              <a:t>. Ya da </a:t>
            </a:r>
            <a:r>
              <a:rPr lang="en-US" dirty="0" err="1"/>
              <a:t>kendi</a:t>
            </a:r>
            <a:r>
              <a:rPr lang="en-US" dirty="0"/>
              <a:t> </a:t>
            </a:r>
            <a:r>
              <a:rPr lang="en-US" dirty="0" err="1"/>
              <a:t>yaptığımız</a:t>
            </a:r>
            <a:r>
              <a:rPr lang="en-US" dirty="0"/>
              <a:t> </a:t>
            </a:r>
            <a:r>
              <a:rPr lang="en-US" dirty="0" err="1"/>
              <a:t>testler</a:t>
            </a:r>
            <a:r>
              <a:rPr lang="en-US" dirty="0"/>
              <a:t> </a:t>
            </a:r>
            <a:r>
              <a:rPr lang="en-US" dirty="0" err="1"/>
              <a:t>ile</a:t>
            </a:r>
            <a:r>
              <a:rPr lang="en-US" dirty="0"/>
              <a:t> </a:t>
            </a:r>
            <a:r>
              <a:rPr lang="en-US" dirty="0" err="1"/>
              <a:t>bu</a:t>
            </a:r>
            <a:r>
              <a:rPr lang="en-US" dirty="0"/>
              <a:t> </a:t>
            </a:r>
            <a:r>
              <a:rPr lang="en-US" dirty="0" err="1"/>
              <a:t>sonuca</a:t>
            </a:r>
            <a:r>
              <a:rPr lang="en-US" dirty="0"/>
              <a:t> </a:t>
            </a:r>
            <a:r>
              <a:rPr lang="en-US" dirty="0" err="1"/>
              <a:t>vardığımız</a:t>
            </a:r>
            <a:r>
              <a:rPr lang="en-US" dirty="0"/>
              <a:t> da </a:t>
            </a:r>
            <a:r>
              <a:rPr lang="en-US" dirty="0" err="1"/>
              <a:t>düşünülebilir</a:t>
            </a:r>
            <a:r>
              <a:rPr lang="en-US" dirty="0"/>
              <a:t>.</a:t>
            </a:r>
            <a:br>
              <a:rPr lang="en-US" dirty="0"/>
            </a:br>
            <a:endParaRPr lang="tr-TR" dirty="0" smtClean="0"/>
          </a:p>
          <a:p>
            <a:pPr marL="457200" indent="-457200">
              <a:buFont typeface="+mj-lt"/>
              <a:buAutoNum type="arabicPeriod"/>
            </a:pPr>
            <a:r>
              <a:rPr lang="en-US" dirty="0" err="1" smtClean="0"/>
              <a:t>Sızıntı</a:t>
            </a:r>
            <a:r>
              <a:rPr lang="en-US" dirty="0" smtClean="0"/>
              <a:t> </a:t>
            </a:r>
            <a:r>
              <a:rPr lang="en-US" dirty="0" err="1"/>
              <a:t>algılayıcının</a:t>
            </a:r>
            <a:r>
              <a:rPr lang="en-US" dirty="0"/>
              <a:t> çalışma </a:t>
            </a:r>
            <a:r>
              <a:rPr lang="en-US" dirty="0" err="1"/>
              <a:t>olasılığı</a:t>
            </a:r>
            <a:r>
              <a:rPr lang="en-US" dirty="0"/>
              <a:t>: 99%</a:t>
            </a:r>
          </a:p>
          <a:p>
            <a:pPr marL="457200" indent="-457200">
              <a:buFont typeface="+mj-lt"/>
              <a:buAutoNum type="arabicPeriod"/>
            </a:pPr>
            <a:r>
              <a:rPr lang="en-US" dirty="0" err="1"/>
              <a:t>Akaryakıt</a:t>
            </a:r>
            <a:r>
              <a:rPr lang="en-US" dirty="0"/>
              <a:t> </a:t>
            </a:r>
            <a:r>
              <a:rPr lang="en-US" dirty="0" err="1"/>
              <a:t>akışının</a:t>
            </a:r>
            <a:r>
              <a:rPr lang="en-US" dirty="0"/>
              <a:t> </a:t>
            </a:r>
            <a:r>
              <a:rPr lang="en-US" dirty="0" err="1"/>
              <a:t>kesilmesi</a:t>
            </a:r>
            <a:r>
              <a:rPr lang="en-US" dirty="0"/>
              <a:t> </a:t>
            </a:r>
            <a:r>
              <a:rPr lang="en-US" dirty="0" err="1"/>
              <a:t>olasılığı</a:t>
            </a:r>
            <a:r>
              <a:rPr lang="en-US" dirty="0"/>
              <a:t>: 95%</a:t>
            </a:r>
          </a:p>
          <a:p>
            <a:pPr marL="457200" indent="-457200">
              <a:buFont typeface="+mj-lt"/>
              <a:buAutoNum type="arabicPeriod"/>
            </a:pPr>
            <a:endParaRPr lang="en-US" dirty="0"/>
          </a:p>
        </p:txBody>
      </p:sp>
    </p:spTree>
    <p:extLst>
      <p:ext uri="{BB962C8B-B14F-4D97-AF65-F5344CB8AC3E}">
        <p14:creationId xmlns:p14="http://schemas.microsoft.com/office/powerpoint/2010/main" val="1027403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548680"/>
            <a:ext cx="7467600" cy="5925272"/>
          </a:xfrm>
        </p:spPr>
        <p:txBody>
          <a:bodyPr/>
          <a:lstStyle/>
          <a:p>
            <a:pPr marL="0" indent="0">
              <a:buNone/>
            </a:pPr>
            <a:r>
              <a:rPr lang="en-US" dirty="0"/>
              <a:t>Bu </a:t>
            </a:r>
            <a:r>
              <a:rPr lang="en-US" dirty="0" err="1"/>
              <a:t>bilgilerle</a:t>
            </a:r>
            <a:r>
              <a:rPr lang="en-US" dirty="0"/>
              <a:t> </a:t>
            </a:r>
            <a:r>
              <a:rPr lang="en-US" i="1" dirty="0" err="1"/>
              <a:t>PrecisionTree</a:t>
            </a:r>
            <a:r>
              <a:rPr lang="en-US" i="1" dirty="0"/>
              <a:t> </a:t>
            </a:r>
            <a:r>
              <a:rPr lang="en-US" dirty="0" err="1"/>
              <a:t>yazılımını</a:t>
            </a:r>
            <a:r>
              <a:rPr lang="en-US" dirty="0"/>
              <a:t> </a:t>
            </a:r>
            <a:r>
              <a:rPr lang="en-US" dirty="0" err="1"/>
              <a:t>kullanarak</a:t>
            </a:r>
            <a:r>
              <a:rPr lang="en-US" dirty="0"/>
              <a:t> </a:t>
            </a:r>
            <a:r>
              <a:rPr lang="en-US" dirty="0" err="1"/>
              <a:t>Excel’de</a:t>
            </a:r>
            <a:r>
              <a:rPr lang="en-US" dirty="0"/>
              <a:t> </a:t>
            </a:r>
            <a:r>
              <a:rPr lang="en-US" dirty="0" err="1"/>
              <a:t>basit</a:t>
            </a:r>
            <a:r>
              <a:rPr lang="en-US" dirty="0"/>
              <a:t> </a:t>
            </a:r>
            <a:r>
              <a:rPr lang="en-US" dirty="0" err="1"/>
              <a:t>bir</a:t>
            </a:r>
            <a:r>
              <a:rPr lang="en-US" dirty="0"/>
              <a:t> </a:t>
            </a:r>
            <a:r>
              <a:rPr lang="en-US" dirty="0" err="1"/>
              <a:t>örnek</a:t>
            </a:r>
            <a:r>
              <a:rPr lang="en-US" dirty="0"/>
              <a:t> model </a:t>
            </a:r>
            <a:r>
              <a:rPr lang="en-US" dirty="0" err="1"/>
              <a:t>hazırayabiliriz</a:t>
            </a:r>
            <a:r>
              <a:rPr lang="en-US" dirty="0"/>
              <a:t>. </a:t>
            </a:r>
            <a:endParaRPr lang="tr-TR" dirty="0" smtClean="0"/>
          </a:p>
          <a:p>
            <a:pPr marL="0" indent="0">
              <a:buNone/>
            </a:pPr>
            <a:endParaRPr lang="tr-TR" dirty="0"/>
          </a:p>
          <a:p>
            <a:pPr marL="0" indent="0">
              <a:buNone/>
            </a:pPr>
            <a:r>
              <a:rPr lang="en-US" dirty="0" err="1" smtClean="0"/>
              <a:t>Bunun</a:t>
            </a:r>
            <a:r>
              <a:rPr lang="en-US" dirty="0" smtClean="0"/>
              <a:t> </a:t>
            </a:r>
            <a:r>
              <a:rPr lang="en-US" dirty="0"/>
              <a:t>için ilk </a:t>
            </a:r>
            <a:r>
              <a:rPr lang="en-US" dirty="0" err="1"/>
              <a:t>önce</a:t>
            </a:r>
            <a:r>
              <a:rPr lang="en-US" dirty="0"/>
              <a:t> </a:t>
            </a:r>
            <a:r>
              <a:rPr lang="en-US" dirty="0" err="1"/>
              <a:t>bir</a:t>
            </a:r>
            <a:r>
              <a:rPr lang="en-US" dirty="0"/>
              <a:t> Olay </a:t>
            </a:r>
            <a:r>
              <a:rPr lang="en-US" dirty="0" err="1"/>
              <a:t>Ağacı</a:t>
            </a:r>
            <a:r>
              <a:rPr lang="en-US" dirty="0"/>
              <a:t> (Event Tree) </a:t>
            </a:r>
            <a:r>
              <a:rPr lang="en-US" dirty="0" err="1"/>
              <a:t>modelinin</a:t>
            </a:r>
            <a:r>
              <a:rPr lang="en-US" dirty="0"/>
              <a:t> ilk </a:t>
            </a:r>
            <a:r>
              <a:rPr lang="en-US" dirty="0" err="1"/>
              <a:t>nodunu</a:t>
            </a:r>
            <a:r>
              <a:rPr lang="en-US" dirty="0"/>
              <a:t> </a:t>
            </a:r>
            <a:r>
              <a:rPr lang="en-US" dirty="0" err="1"/>
              <a:t>oluşturuyoruz</a:t>
            </a:r>
            <a:r>
              <a:rPr lang="en-US" dirty="0"/>
              <a:t>. İlk nod </a:t>
            </a:r>
            <a:r>
              <a:rPr lang="en-US" dirty="0" err="1"/>
              <a:t>örneğimizde</a:t>
            </a:r>
            <a:r>
              <a:rPr lang="en-US" dirty="0"/>
              <a:t>, </a:t>
            </a:r>
            <a:r>
              <a:rPr lang="en-US" dirty="0" err="1"/>
              <a:t>başlangıç</a:t>
            </a:r>
            <a:r>
              <a:rPr lang="en-US" dirty="0"/>
              <a:t> </a:t>
            </a:r>
            <a:r>
              <a:rPr lang="en-US" dirty="0" err="1"/>
              <a:t>olayı</a:t>
            </a:r>
            <a:r>
              <a:rPr lang="en-US" dirty="0"/>
              <a:t> </a:t>
            </a:r>
            <a:r>
              <a:rPr lang="en-US" dirty="0" err="1"/>
              <a:t>olacaktır</a:t>
            </a:r>
            <a:r>
              <a:rPr lang="en-US" dirty="0" smtClean="0"/>
              <a:t>.</a:t>
            </a:r>
            <a:endParaRPr lang="tr-TR" dirty="0" smtClean="0"/>
          </a:p>
          <a:p>
            <a:pPr marL="0" indent="0">
              <a:buNone/>
            </a:pPr>
            <a:endParaRPr lang="tr-TR" dirty="0"/>
          </a:p>
          <a:p>
            <a:pPr marL="0" indent="0">
              <a:buNone/>
            </a:pPr>
            <a:r>
              <a:rPr lang="en-US" dirty="0" err="1"/>
              <a:t>İkinci</a:t>
            </a:r>
            <a:r>
              <a:rPr lang="en-US" dirty="0"/>
              <a:t> </a:t>
            </a:r>
            <a:r>
              <a:rPr lang="en-US" dirty="0" err="1"/>
              <a:t>aşamada</a:t>
            </a:r>
            <a:r>
              <a:rPr lang="en-US" dirty="0"/>
              <a:t> ilk </a:t>
            </a:r>
            <a:r>
              <a:rPr lang="en-US" dirty="0" err="1"/>
              <a:t>önlemi</a:t>
            </a:r>
            <a:r>
              <a:rPr lang="en-US" dirty="0"/>
              <a:t> </a:t>
            </a:r>
            <a:r>
              <a:rPr lang="en-US" dirty="0" err="1"/>
              <a:t>modele</a:t>
            </a:r>
            <a:r>
              <a:rPr lang="en-US" dirty="0"/>
              <a:t> </a:t>
            </a:r>
            <a:r>
              <a:rPr lang="en-US" dirty="0" err="1"/>
              <a:t>dahil</a:t>
            </a:r>
            <a:r>
              <a:rPr lang="en-US" dirty="0"/>
              <a:t> </a:t>
            </a:r>
            <a:r>
              <a:rPr lang="en-US" dirty="0" err="1"/>
              <a:t>ediyoruz</a:t>
            </a:r>
            <a:r>
              <a:rPr lang="en-US" dirty="0"/>
              <a:t>. </a:t>
            </a:r>
            <a:r>
              <a:rPr lang="en-US" dirty="0" err="1" smtClean="0"/>
              <a:t>Başarılı</a:t>
            </a:r>
            <a:r>
              <a:rPr lang="en-US" dirty="0" smtClean="0"/>
              <a:t> </a:t>
            </a:r>
            <a:r>
              <a:rPr lang="en-US" dirty="0"/>
              <a:t>– 99% </a:t>
            </a:r>
            <a:r>
              <a:rPr lang="en-US" dirty="0" err="1"/>
              <a:t>ve</a:t>
            </a:r>
            <a:r>
              <a:rPr lang="en-US" dirty="0"/>
              <a:t> </a:t>
            </a:r>
            <a:r>
              <a:rPr lang="en-US" dirty="0" err="1"/>
              <a:t>Başarısız</a:t>
            </a:r>
            <a:r>
              <a:rPr lang="en-US" dirty="0"/>
              <a:t> – 1% </a:t>
            </a:r>
            <a:r>
              <a:rPr lang="en-US" dirty="0" err="1"/>
              <a:t>olasılıkları</a:t>
            </a:r>
            <a:r>
              <a:rPr lang="en-US" dirty="0"/>
              <a:t> Olay </a:t>
            </a:r>
            <a:r>
              <a:rPr lang="en-US" dirty="0" err="1"/>
              <a:t>Ağacı</a:t>
            </a:r>
            <a:r>
              <a:rPr lang="en-US" dirty="0"/>
              <a:t> </a:t>
            </a:r>
            <a:r>
              <a:rPr lang="en-US" dirty="0" err="1"/>
              <a:t>modelimize</a:t>
            </a:r>
            <a:r>
              <a:rPr lang="en-US" dirty="0"/>
              <a:t> </a:t>
            </a:r>
            <a:r>
              <a:rPr lang="en-US" dirty="0" err="1"/>
              <a:t>kolayca</a:t>
            </a:r>
            <a:r>
              <a:rPr lang="en-US" dirty="0"/>
              <a:t> </a:t>
            </a:r>
            <a:r>
              <a:rPr lang="en-US" dirty="0" err="1"/>
              <a:t>dahil</a:t>
            </a:r>
            <a:r>
              <a:rPr lang="en-US" dirty="0"/>
              <a:t> </a:t>
            </a:r>
            <a:r>
              <a:rPr lang="en-US" dirty="0" err="1"/>
              <a:t>ediliyor</a:t>
            </a:r>
            <a:r>
              <a:rPr lang="en-US" dirty="0"/>
              <a:t>.</a:t>
            </a:r>
          </a:p>
        </p:txBody>
      </p:sp>
    </p:spTree>
    <p:extLst>
      <p:ext uri="{BB962C8B-B14F-4D97-AF65-F5344CB8AC3E}">
        <p14:creationId xmlns:p14="http://schemas.microsoft.com/office/powerpoint/2010/main" val="997899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76672"/>
            <a:ext cx="7467600" cy="5997280"/>
          </a:xfrm>
        </p:spPr>
        <p:txBody>
          <a:bodyPr/>
          <a:lstStyle/>
          <a:p>
            <a:pPr marL="0" indent="0">
              <a:buNone/>
            </a:pPr>
            <a:r>
              <a:rPr lang="en-US" dirty="0" err="1"/>
              <a:t>Üçüncü</a:t>
            </a:r>
            <a:r>
              <a:rPr lang="en-US" dirty="0"/>
              <a:t> </a:t>
            </a:r>
            <a:r>
              <a:rPr lang="en-US" dirty="0" err="1"/>
              <a:t>adım</a:t>
            </a:r>
            <a:r>
              <a:rPr lang="en-US" dirty="0"/>
              <a:t> </a:t>
            </a:r>
            <a:r>
              <a:rPr lang="en-US" dirty="0" err="1"/>
              <a:t>olarak</a:t>
            </a:r>
            <a:r>
              <a:rPr lang="en-US" dirty="0"/>
              <a:t> </a:t>
            </a:r>
            <a:r>
              <a:rPr lang="en-US" dirty="0" err="1"/>
              <a:t>ikinci</a:t>
            </a:r>
            <a:r>
              <a:rPr lang="en-US" dirty="0"/>
              <a:t> </a:t>
            </a:r>
            <a:r>
              <a:rPr lang="en-US" dirty="0" err="1"/>
              <a:t>önlem</a:t>
            </a:r>
            <a:r>
              <a:rPr lang="en-US" dirty="0"/>
              <a:t> </a:t>
            </a:r>
            <a:r>
              <a:rPr lang="en-US" dirty="0" err="1"/>
              <a:t>olan</a:t>
            </a:r>
            <a:r>
              <a:rPr lang="en-US" dirty="0"/>
              <a:t> </a:t>
            </a:r>
            <a:r>
              <a:rPr lang="en-US" dirty="0" err="1"/>
              <a:t>akaryakıt</a:t>
            </a:r>
            <a:r>
              <a:rPr lang="en-US" dirty="0"/>
              <a:t> </a:t>
            </a:r>
            <a:r>
              <a:rPr lang="en-US" dirty="0" err="1"/>
              <a:t>akışı</a:t>
            </a:r>
            <a:r>
              <a:rPr lang="en-US" dirty="0"/>
              <a:t> </a:t>
            </a:r>
            <a:r>
              <a:rPr lang="en-US" dirty="0" err="1"/>
              <a:t>kesilmesini</a:t>
            </a:r>
            <a:r>
              <a:rPr lang="en-US" dirty="0"/>
              <a:t> </a:t>
            </a:r>
            <a:r>
              <a:rPr lang="en-US" dirty="0" err="1"/>
              <a:t>modelimize</a:t>
            </a:r>
            <a:r>
              <a:rPr lang="en-US" dirty="0"/>
              <a:t> </a:t>
            </a:r>
            <a:r>
              <a:rPr lang="en-US" dirty="0" err="1"/>
              <a:t>ekliyoruz</a:t>
            </a:r>
            <a:r>
              <a:rPr lang="en-US" dirty="0"/>
              <a:t>. </a:t>
            </a:r>
            <a:endParaRPr lang="tr-TR" dirty="0" smtClean="0"/>
          </a:p>
          <a:p>
            <a:pPr marL="0" indent="0">
              <a:buNone/>
            </a:pPr>
            <a:endParaRPr lang="tr-TR" dirty="0"/>
          </a:p>
          <a:p>
            <a:pPr marL="0" indent="0">
              <a:buNone/>
            </a:pPr>
            <a:r>
              <a:rPr lang="en-US" dirty="0" err="1" smtClean="0"/>
              <a:t>Dikkat</a:t>
            </a:r>
            <a:r>
              <a:rPr lang="en-US" dirty="0" smtClean="0"/>
              <a:t> </a:t>
            </a:r>
            <a:r>
              <a:rPr lang="en-US" dirty="0" err="1"/>
              <a:t>ederseniz</a:t>
            </a:r>
            <a:r>
              <a:rPr lang="en-US" dirty="0"/>
              <a:t>, ilk </a:t>
            </a:r>
            <a:r>
              <a:rPr lang="en-US" dirty="0" err="1"/>
              <a:t>önlem</a:t>
            </a:r>
            <a:r>
              <a:rPr lang="en-US" dirty="0"/>
              <a:t> </a:t>
            </a:r>
            <a:r>
              <a:rPr lang="en-US" dirty="0" err="1"/>
              <a:t>başarısız</a:t>
            </a:r>
            <a:r>
              <a:rPr lang="en-US" dirty="0"/>
              <a:t> </a:t>
            </a:r>
            <a:r>
              <a:rPr lang="en-US" dirty="0" err="1"/>
              <a:t>olduğu</a:t>
            </a:r>
            <a:r>
              <a:rPr lang="en-US" dirty="0"/>
              <a:t> </a:t>
            </a:r>
            <a:r>
              <a:rPr lang="en-US" dirty="0" err="1"/>
              <a:t>senaryoda</a:t>
            </a:r>
            <a:r>
              <a:rPr lang="en-US" dirty="0"/>
              <a:t>, </a:t>
            </a:r>
            <a:r>
              <a:rPr lang="en-US" dirty="0" err="1"/>
              <a:t>ikinci</a:t>
            </a:r>
            <a:r>
              <a:rPr lang="en-US" dirty="0"/>
              <a:t> </a:t>
            </a:r>
            <a:r>
              <a:rPr lang="en-US" dirty="0" err="1"/>
              <a:t>önlem</a:t>
            </a:r>
            <a:r>
              <a:rPr lang="en-US" dirty="0"/>
              <a:t> de 100% </a:t>
            </a:r>
            <a:r>
              <a:rPr lang="en-US" dirty="0" err="1"/>
              <a:t>olasılıkla</a:t>
            </a:r>
            <a:r>
              <a:rPr lang="en-US" dirty="0"/>
              <a:t> </a:t>
            </a:r>
            <a:r>
              <a:rPr lang="en-US" dirty="0" err="1"/>
              <a:t>başarısız</a:t>
            </a:r>
            <a:r>
              <a:rPr lang="en-US" dirty="0"/>
              <a:t> </a:t>
            </a:r>
            <a:r>
              <a:rPr lang="en-US" dirty="0" err="1"/>
              <a:t>oluyor</a:t>
            </a:r>
            <a:r>
              <a:rPr lang="en-US" dirty="0"/>
              <a:t>. İlk </a:t>
            </a:r>
            <a:r>
              <a:rPr lang="en-US" dirty="0" err="1"/>
              <a:t>önlemin</a:t>
            </a:r>
            <a:r>
              <a:rPr lang="en-US" dirty="0"/>
              <a:t> </a:t>
            </a:r>
            <a:r>
              <a:rPr lang="en-US" dirty="0" err="1"/>
              <a:t>başarılı</a:t>
            </a:r>
            <a:r>
              <a:rPr lang="en-US" dirty="0"/>
              <a:t> </a:t>
            </a:r>
            <a:r>
              <a:rPr lang="en-US" dirty="0" err="1"/>
              <a:t>olduğu</a:t>
            </a:r>
            <a:r>
              <a:rPr lang="en-US" dirty="0"/>
              <a:t> </a:t>
            </a:r>
            <a:r>
              <a:rPr lang="en-US" dirty="0" err="1"/>
              <a:t>durumda</a:t>
            </a:r>
            <a:r>
              <a:rPr lang="en-US" dirty="0"/>
              <a:t> </a:t>
            </a:r>
            <a:r>
              <a:rPr lang="en-US" dirty="0" err="1"/>
              <a:t>ise</a:t>
            </a:r>
            <a:r>
              <a:rPr lang="en-US" dirty="0"/>
              <a:t> </a:t>
            </a:r>
            <a:r>
              <a:rPr lang="en-US" dirty="0" err="1"/>
              <a:t>ikinci</a:t>
            </a:r>
            <a:r>
              <a:rPr lang="en-US" dirty="0"/>
              <a:t> </a:t>
            </a:r>
            <a:r>
              <a:rPr lang="en-US" dirty="0" err="1"/>
              <a:t>önlemin</a:t>
            </a:r>
            <a:r>
              <a:rPr lang="en-US" dirty="0"/>
              <a:t> çalışma </a:t>
            </a:r>
            <a:r>
              <a:rPr lang="en-US" dirty="0" err="1"/>
              <a:t>olasılığı</a:t>
            </a:r>
            <a:r>
              <a:rPr lang="en-US" dirty="0"/>
              <a:t> 95%.</a:t>
            </a:r>
          </a:p>
        </p:txBody>
      </p:sp>
    </p:spTree>
    <p:extLst>
      <p:ext uri="{BB962C8B-B14F-4D97-AF65-F5344CB8AC3E}">
        <p14:creationId xmlns:p14="http://schemas.microsoft.com/office/powerpoint/2010/main" val="25351499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7467600" cy="6069288"/>
          </a:xfrm>
        </p:spPr>
        <p:txBody>
          <a:bodyPr/>
          <a:lstStyle/>
          <a:p>
            <a:pPr marL="0" indent="0">
              <a:buNone/>
            </a:pPr>
            <a:r>
              <a:rPr lang="en-US" dirty="0" err="1"/>
              <a:t>Önlemlerin</a:t>
            </a:r>
            <a:r>
              <a:rPr lang="en-US" dirty="0"/>
              <a:t> </a:t>
            </a:r>
            <a:r>
              <a:rPr lang="en-US" dirty="0" err="1"/>
              <a:t>başarı</a:t>
            </a:r>
            <a:r>
              <a:rPr lang="en-US" dirty="0"/>
              <a:t>/</a:t>
            </a:r>
            <a:r>
              <a:rPr lang="en-US" dirty="0" err="1"/>
              <a:t>başarısızlık</a:t>
            </a:r>
            <a:r>
              <a:rPr lang="en-US" dirty="0"/>
              <a:t> </a:t>
            </a:r>
            <a:r>
              <a:rPr lang="en-US" dirty="0" err="1"/>
              <a:t>olasılıklarını</a:t>
            </a:r>
            <a:r>
              <a:rPr lang="en-US" dirty="0"/>
              <a:t> </a:t>
            </a:r>
            <a:r>
              <a:rPr lang="en-US" dirty="0" err="1"/>
              <a:t>modele</a:t>
            </a:r>
            <a:r>
              <a:rPr lang="en-US" dirty="0"/>
              <a:t> </a:t>
            </a:r>
            <a:r>
              <a:rPr lang="en-US" dirty="0" err="1"/>
              <a:t>girdikten</a:t>
            </a:r>
            <a:r>
              <a:rPr lang="en-US" dirty="0"/>
              <a:t> </a:t>
            </a:r>
            <a:r>
              <a:rPr lang="en-US" dirty="0" err="1"/>
              <a:t>sonra</a:t>
            </a:r>
            <a:r>
              <a:rPr lang="en-US" dirty="0"/>
              <a:t>, </a:t>
            </a:r>
            <a:r>
              <a:rPr lang="en-US" dirty="0" err="1"/>
              <a:t>tüm</a:t>
            </a:r>
            <a:r>
              <a:rPr lang="en-US" dirty="0"/>
              <a:t> </a:t>
            </a:r>
            <a:r>
              <a:rPr lang="en-US" dirty="0" err="1"/>
              <a:t>hesaplamalar</a:t>
            </a:r>
            <a:r>
              <a:rPr lang="en-US" i="1" dirty="0" err="1"/>
              <a:t>PrecisionTree</a:t>
            </a:r>
            <a:r>
              <a:rPr lang="en-US" i="1" dirty="0"/>
              <a:t> </a:t>
            </a:r>
            <a:r>
              <a:rPr lang="en-US" dirty="0" err="1"/>
              <a:t>tarafından</a:t>
            </a:r>
            <a:r>
              <a:rPr lang="en-US" dirty="0"/>
              <a:t> </a:t>
            </a:r>
            <a:r>
              <a:rPr lang="en-US" dirty="0" err="1"/>
              <a:t>otomatik</a:t>
            </a:r>
            <a:r>
              <a:rPr lang="en-US" dirty="0"/>
              <a:t> </a:t>
            </a:r>
            <a:r>
              <a:rPr lang="en-US" dirty="0" err="1"/>
              <a:t>olarak</a:t>
            </a:r>
            <a:r>
              <a:rPr lang="en-US" dirty="0"/>
              <a:t> </a:t>
            </a:r>
            <a:r>
              <a:rPr lang="en-US" dirty="0" err="1"/>
              <a:t>yapılıyor</a:t>
            </a:r>
            <a:r>
              <a:rPr lang="en-US" dirty="0"/>
              <a:t>. </a:t>
            </a:r>
            <a:r>
              <a:rPr lang="en-US" dirty="0" err="1"/>
              <a:t>Örnek</a:t>
            </a:r>
            <a:r>
              <a:rPr lang="en-US" dirty="0"/>
              <a:t> </a:t>
            </a:r>
            <a:r>
              <a:rPr lang="en-US" dirty="0" err="1"/>
              <a:t>modelimizin</a:t>
            </a:r>
            <a:r>
              <a:rPr lang="en-US" dirty="0"/>
              <a:t> </a:t>
            </a:r>
            <a:r>
              <a:rPr lang="en-US" dirty="0" err="1"/>
              <a:t>sonucuna</a:t>
            </a:r>
            <a:r>
              <a:rPr lang="en-US" dirty="0"/>
              <a:t> </a:t>
            </a:r>
            <a:r>
              <a:rPr lang="en-US" dirty="0" err="1"/>
              <a:t>baktığımızda</a:t>
            </a:r>
            <a:r>
              <a:rPr lang="en-US" dirty="0"/>
              <a:t>, </a:t>
            </a:r>
            <a:r>
              <a:rPr lang="en-US" dirty="0" err="1"/>
              <a:t>başlangıç</a:t>
            </a:r>
            <a:r>
              <a:rPr lang="en-US" dirty="0"/>
              <a:t> </a:t>
            </a:r>
            <a:r>
              <a:rPr lang="en-US" dirty="0" err="1"/>
              <a:t>olayının</a:t>
            </a:r>
            <a:r>
              <a:rPr lang="en-US" dirty="0"/>
              <a:t> </a:t>
            </a:r>
            <a:r>
              <a:rPr lang="en-US" dirty="0" err="1"/>
              <a:t>oluşması</a:t>
            </a:r>
            <a:r>
              <a:rPr lang="en-US" dirty="0"/>
              <a:t> </a:t>
            </a:r>
            <a:r>
              <a:rPr lang="en-US" dirty="0" err="1"/>
              <a:t>durumunda</a:t>
            </a:r>
            <a:r>
              <a:rPr lang="en-US" dirty="0"/>
              <a:t> </a:t>
            </a:r>
            <a:r>
              <a:rPr lang="en-US" dirty="0" err="1"/>
              <a:t>riskin</a:t>
            </a:r>
            <a:r>
              <a:rPr lang="en-US" dirty="0"/>
              <a:t> </a:t>
            </a:r>
            <a:r>
              <a:rPr lang="en-US" dirty="0" err="1"/>
              <a:t>önlenme</a:t>
            </a:r>
            <a:r>
              <a:rPr lang="en-US" dirty="0"/>
              <a:t> </a:t>
            </a:r>
            <a:r>
              <a:rPr lang="en-US" dirty="0" err="1"/>
              <a:t>olasılığı</a:t>
            </a:r>
            <a:r>
              <a:rPr lang="en-US" dirty="0"/>
              <a:t> 94.05% </a:t>
            </a:r>
            <a:r>
              <a:rPr lang="en-US" dirty="0" err="1"/>
              <a:t>ve</a:t>
            </a:r>
            <a:r>
              <a:rPr lang="en-US" dirty="0"/>
              <a:t> </a:t>
            </a:r>
            <a:r>
              <a:rPr lang="en-US" dirty="0" err="1"/>
              <a:t>riskin</a:t>
            </a:r>
            <a:r>
              <a:rPr lang="en-US" dirty="0"/>
              <a:t> </a:t>
            </a:r>
            <a:r>
              <a:rPr lang="en-US" dirty="0" err="1"/>
              <a:t>önlenememe</a:t>
            </a:r>
            <a:r>
              <a:rPr lang="en-US" dirty="0"/>
              <a:t> </a:t>
            </a:r>
            <a:r>
              <a:rPr lang="en-US" dirty="0" err="1"/>
              <a:t>olasılığı</a:t>
            </a:r>
            <a:r>
              <a:rPr lang="en-US" dirty="0"/>
              <a:t> 5.95% </a:t>
            </a:r>
            <a:r>
              <a:rPr lang="en-US" dirty="0" err="1"/>
              <a:t>olarak</a:t>
            </a:r>
            <a:r>
              <a:rPr lang="en-US" dirty="0"/>
              <a:t> </a:t>
            </a:r>
            <a:r>
              <a:rPr lang="en-US" dirty="0" err="1"/>
              <a:t>hesaplanıyor</a:t>
            </a:r>
            <a:r>
              <a:rPr lang="en-US" dirty="0"/>
              <a:t>. </a:t>
            </a:r>
            <a:r>
              <a:rPr lang="en-US" i="1" dirty="0" err="1"/>
              <a:t>PrecisionTree</a:t>
            </a:r>
            <a:r>
              <a:rPr lang="en-US" i="1" dirty="0"/>
              <a:t> </a:t>
            </a:r>
            <a:r>
              <a:rPr lang="en-US" dirty="0" err="1"/>
              <a:t>ile</a:t>
            </a:r>
            <a:r>
              <a:rPr lang="en-US" dirty="0"/>
              <a:t> </a:t>
            </a:r>
            <a:r>
              <a:rPr lang="en-US" dirty="0" err="1"/>
              <a:t>hazırlanan</a:t>
            </a:r>
            <a:r>
              <a:rPr lang="en-US" dirty="0"/>
              <a:t> Olay </a:t>
            </a:r>
            <a:r>
              <a:rPr lang="en-US" dirty="0" err="1"/>
              <a:t>Ağacı</a:t>
            </a:r>
            <a:r>
              <a:rPr lang="en-US" dirty="0"/>
              <a:t> </a:t>
            </a:r>
            <a:r>
              <a:rPr lang="en-US" dirty="0" err="1"/>
              <a:t>Analizinin</a:t>
            </a:r>
            <a:r>
              <a:rPr lang="en-US" dirty="0"/>
              <a:t> (Event Tree Analysis), </a:t>
            </a:r>
            <a:r>
              <a:rPr lang="en-US" dirty="0" err="1"/>
              <a:t>riskleri</a:t>
            </a:r>
            <a:r>
              <a:rPr lang="en-US" dirty="0"/>
              <a:t> </a:t>
            </a:r>
            <a:r>
              <a:rPr lang="en-US" dirty="0" err="1"/>
              <a:t>modellemedeki</a:t>
            </a:r>
            <a:r>
              <a:rPr lang="en-US" dirty="0"/>
              <a:t> </a:t>
            </a:r>
            <a:r>
              <a:rPr lang="en-US" dirty="0" err="1"/>
              <a:t>gücü</a:t>
            </a:r>
            <a:r>
              <a:rPr lang="en-US" dirty="0"/>
              <a:t> </a:t>
            </a:r>
            <a:r>
              <a:rPr lang="en-US" dirty="0" err="1"/>
              <a:t>bu</a:t>
            </a:r>
            <a:r>
              <a:rPr lang="en-US" dirty="0"/>
              <a:t> </a:t>
            </a:r>
            <a:r>
              <a:rPr lang="en-US" dirty="0" err="1"/>
              <a:t>örnek</a:t>
            </a:r>
            <a:r>
              <a:rPr lang="en-US" dirty="0"/>
              <a:t> model </a:t>
            </a:r>
            <a:r>
              <a:rPr lang="en-US" dirty="0" err="1"/>
              <a:t>ile</a:t>
            </a:r>
            <a:r>
              <a:rPr lang="en-US" dirty="0"/>
              <a:t> </a:t>
            </a:r>
            <a:r>
              <a:rPr lang="en-US" dirty="0" err="1"/>
              <a:t>anlaşılabilir</a:t>
            </a:r>
            <a:r>
              <a:rPr lang="en-US" dirty="0"/>
              <a:t>. </a:t>
            </a:r>
          </a:p>
        </p:txBody>
      </p:sp>
    </p:spTree>
    <p:extLst>
      <p:ext uri="{BB962C8B-B14F-4D97-AF65-F5344CB8AC3E}">
        <p14:creationId xmlns:p14="http://schemas.microsoft.com/office/powerpoint/2010/main" val="1380091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76672"/>
            <a:ext cx="7467600" cy="5997280"/>
          </a:xfrm>
        </p:spPr>
        <p:txBody>
          <a:bodyPr/>
          <a:lstStyle/>
          <a:p>
            <a:pPr marL="0" indent="0">
              <a:buNone/>
            </a:pPr>
            <a:r>
              <a:rPr lang="en-US" dirty="0" err="1"/>
              <a:t>Herbir</a:t>
            </a:r>
            <a:r>
              <a:rPr lang="en-US" dirty="0"/>
              <a:t> </a:t>
            </a:r>
            <a:r>
              <a:rPr lang="en-US" dirty="0" err="1"/>
              <a:t>riskli</a:t>
            </a:r>
            <a:r>
              <a:rPr lang="en-US" dirty="0"/>
              <a:t> durum için, </a:t>
            </a:r>
            <a:r>
              <a:rPr lang="en-US" dirty="0" err="1"/>
              <a:t>riski</a:t>
            </a:r>
            <a:r>
              <a:rPr lang="en-US" dirty="0"/>
              <a:t> </a:t>
            </a:r>
            <a:r>
              <a:rPr lang="en-US" dirty="0" err="1"/>
              <a:t>başlatan</a:t>
            </a:r>
            <a:r>
              <a:rPr lang="en-US" dirty="0"/>
              <a:t> </a:t>
            </a:r>
            <a:r>
              <a:rPr lang="en-US" dirty="0" err="1"/>
              <a:t>olay</a:t>
            </a:r>
            <a:r>
              <a:rPr lang="en-US" dirty="0"/>
              <a:t> </a:t>
            </a:r>
            <a:r>
              <a:rPr lang="en-US" dirty="0" err="1"/>
              <a:t>ve</a:t>
            </a:r>
            <a:r>
              <a:rPr lang="en-US" dirty="0"/>
              <a:t> </a:t>
            </a:r>
            <a:r>
              <a:rPr lang="en-US" dirty="0" err="1"/>
              <a:t>bu</a:t>
            </a:r>
            <a:r>
              <a:rPr lang="en-US" dirty="0"/>
              <a:t> </a:t>
            </a:r>
            <a:r>
              <a:rPr lang="en-US" dirty="0" err="1"/>
              <a:t>olay</a:t>
            </a:r>
            <a:r>
              <a:rPr lang="en-US" dirty="0"/>
              <a:t> için </a:t>
            </a:r>
            <a:r>
              <a:rPr lang="en-US" dirty="0" err="1"/>
              <a:t>alınan</a:t>
            </a:r>
            <a:r>
              <a:rPr lang="en-US" dirty="0"/>
              <a:t> </a:t>
            </a:r>
            <a:r>
              <a:rPr lang="en-US" dirty="0" err="1"/>
              <a:t>önlemler</a:t>
            </a:r>
            <a:r>
              <a:rPr lang="en-US" dirty="0"/>
              <a:t> </a:t>
            </a:r>
            <a:r>
              <a:rPr lang="en-US" dirty="0" err="1"/>
              <a:t>açık</a:t>
            </a:r>
            <a:r>
              <a:rPr lang="en-US" dirty="0"/>
              <a:t> </a:t>
            </a:r>
            <a:r>
              <a:rPr lang="en-US" dirty="0" err="1"/>
              <a:t>ve</a:t>
            </a:r>
            <a:r>
              <a:rPr lang="en-US" dirty="0"/>
              <a:t> </a:t>
            </a:r>
            <a:r>
              <a:rPr lang="en-US" dirty="0" err="1"/>
              <a:t>şeffaf</a:t>
            </a:r>
            <a:r>
              <a:rPr lang="en-US" dirty="0"/>
              <a:t> </a:t>
            </a:r>
            <a:r>
              <a:rPr lang="en-US" dirty="0" err="1"/>
              <a:t>bir</a:t>
            </a:r>
            <a:r>
              <a:rPr lang="en-US" dirty="0"/>
              <a:t> </a:t>
            </a:r>
            <a:r>
              <a:rPr lang="en-US" dirty="0" err="1"/>
              <a:t>şekilde</a:t>
            </a:r>
            <a:r>
              <a:rPr lang="en-US" dirty="0"/>
              <a:t> </a:t>
            </a:r>
            <a:r>
              <a:rPr lang="en-US" dirty="0" err="1"/>
              <a:t>gösteriliyor</a:t>
            </a:r>
            <a:r>
              <a:rPr lang="en-US" dirty="0"/>
              <a:t> </a:t>
            </a:r>
            <a:r>
              <a:rPr lang="en-US" dirty="0" err="1"/>
              <a:t>ve</a:t>
            </a:r>
            <a:r>
              <a:rPr lang="en-US" dirty="0"/>
              <a:t> </a:t>
            </a:r>
            <a:r>
              <a:rPr lang="en-US" dirty="0" err="1"/>
              <a:t>dahası</a:t>
            </a:r>
            <a:r>
              <a:rPr lang="en-US" dirty="0"/>
              <a:t> </a:t>
            </a:r>
            <a:r>
              <a:rPr lang="en-US" dirty="0" err="1"/>
              <a:t>belirlenen</a:t>
            </a:r>
            <a:r>
              <a:rPr lang="en-US" dirty="0"/>
              <a:t> </a:t>
            </a:r>
            <a:r>
              <a:rPr lang="en-US" dirty="0" err="1"/>
              <a:t>olasılıklar</a:t>
            </a:r>
            <a:r>
              <a:rPr lang="en-US" dirty="0"/>
              <a:t> </a:t>
            </a:r>
            <a:r>
              <a:rPr lang="en-US" dirty="0" err="1"/>
              <a:t>modele</a:t>
            </a:r>
            <a:r>
              <a:rPr lang="en-US" dirty="0"/>
              <a:t> </a:t>
            </a:r>
            <a:r>
              <a:rPr lang="en-US" dirty="0" err="1"/>
              <a:t>girildiği</a:t>
            </a:r>
            <a:r>
              <a:rPr lang="en-US" dirty="0"/>
              <a:t> zaman, model ne </a:t>
            </a:r>
            <a:r>
              <a:rPr lang="en-US" dirty="0" err="1"/>
              <a:t>kadar</a:t>
            </a:r>
            <a:r>
              <a:rPr lang="en-US" dirty="0"/>
              <a:t> </a:t>
            </a:r>
            <a:r>
              <a:rPr lang="en-US" dirty="0" err="1"/>
              <a:t>karmaşık</a:t>
            </a:r>
            <a:r>
              <a:rPr lang="en-US" dirty="0"/>
              <a:t> </a:t>
            </a:r>
            <a:r>
              <a:rPr lang="en-US" dirty="0" err="1"/>
              <a:t>olursa</a:t>
            </a:r>
            <a:r>
              <a:rPr lang="en-US" dirty="0"/>
              <a:t> </a:t>
            </a:r>
            <a:r>
              <a:rPr lang="en-US" dirty="0" err="1"/>
              <a:t>olsun</a:t>
            </a:r>
            <a:r>
              <a:rPr lang="en-US" dirty="0"/>
              <a:t> </a:t>
            </a:r>
            <a:r>
              <a:rPr lang="en-US" dirty="0" err="1"/>
              <a:t>hesaplamalar</a:t>
            </a:r>
            <a:r>
              <a:rPr lang="en-US" dirty="0"/>
              <a:t> </a:t>
            </a:r>
            <a:r>
              <a:rPr lang="en-US" dirty="0" err="1"/>
              <a:t>otomatik</a:t>
            </a:r>
            <a:r>
              <a:rPr lang="en-US" dirty="0"/>
              <a:t> </a:t>
            </a:r>
            <a:r>
              <a:rPr lang="en-US" dirty="0" err="1"/>
              <a:t>olarak</a:t>
            </a:r>
            <a:r>
              <a:rPr lang="en-US" dirty="0"/>
              <a:t> </a:t>
            </a:r>
            <a:r>
              <a:rPr lang="en-US" dirty="0" err="1"/>
              <a:t>yapılıyor</a:t>
            </a:r>
            <a:r>
              <a:rPr lang="en-US" dirty="0"/>
              <a:t> </a:t>
            </a:r>
            <a:r>
              <a:rPr lang="en-US" dirty="0" err="1"/>
              <a:t>ve</a:t>
            </a:r>
            <a:r>
              <a:rPr lang="en-US" dirty="0"/>
              <a:t> </a:t>
            </a:r>
            <a:r>
              <a:rPr lang="en-US" dirty="0" err="1"/>
              <a:t>nihayetinde</a:t>
            </a:r>
            <a:r>
              <a:rPr lang="en-US" dirty="0"/>
              <a:t> </a:t>
            </a:r>
            <a:r>
              <a:rPr lang="en-US" dirty="0" err="1"/>
              <a:t>riskli</a:t>
            </a:r>
            <a:r>
              <a:rPr lang="en-US" dirty="0"/>
              <a:t> durum </a:t>
            </a:r>
            <a:r>
              <a:rPr lang="en-US" dirty="0" err="1"/>
              <a:t>ve</a:t>
            </a:r>
            <a:r>
              <a:rPr lang="en-US" dirty="0"/>
              <a:t> </a:t>
            </a:r>
            <a:r>
              <a:rPr lang="en-US" dirty="0" err="1"/>
              <a:t>risksiz</a:t>
            </a:r>
            <a:r>
              <a:rPr lang="en-US" dirty="0"/>
              <a:t> durum </a:t>
            </a:r>
            <a:r>
              <a:rPr lang="en-US" dirty="0" err="1"/>
              <a:t>olasılıklarına</a:t>
            </a:r>
            <a:r>
              <a:rPr lang="en-US" dirty="0"/>
              <a:t> </a:t>
            </a:r>
            <a:r>
              <a:rPr lang="en-US" dirty="0" err="1"/>
              <a:t>ulaşılıyor</a:t>
            </a:r>
            <a:r>
              <a:rPr lang="en-US" dirty="0"/>
              <a:t>. </a:t>
            </a:r>
            <a:endParaRPr lang="tr-TR" dirty="0" smtClean="0"/>
          </a:p>
          <a:p>
            <a:pPr marL="0" indent="0">
              <a:buNone/>
            </a:pPr>
            <a:endParaRPr lang="tr-TR" dirty="0"/>
          </a:p>
          <a:p>
            <a:pPr marL="0" indent="0">
              <a:buNone/>
            </a:pPr>
            <a:r>
              <a:rPr lang="en-US" dirty="0" err="1" smtClean="0"/>
              <a:t>Böylece</a:t>
            </a:r>
            <a:r>
              <a:rPr lang="en-US" dirty="0"/>
              <a:t>, risk </a:t>
            </a:r>
            <a:r>
              <a:rPr lang="en-US" dirty="0" err="1"/>
              <a:t>değerlendirme</a:t>
            </a:r>
            <a:r>
              <a:rPr lang="en-US" dirty="0"/>
              <a:t> </a:t>
            </a:r>
            <a:r>
              <a:rPr lang="en-US" dirty="0" err="1"/>
              <a:t>uzmanları</a:t>
            </a:r>
            <a:r>
              <a:rPr lang="en-US" dirty="0"/>
              <a:t>, </a:t>
            </a:r>
            <a:r>
              <a:rPr lang="en-US" dirty="0" err="1"/>
              <a:t>risklerin</a:t>
            </a:r>
            <a:r>
              <a:rPr lang="en-US" dirty="0"/>
              <a:t> </a:t>
            </a:r>
            <a:r>
              <a:rPr lang="en-US" dirty="0" err="1"/>
              <a:t>tolere</a:t>
            </a:r>
            <a:r>
              <a:rPr lang="en-US" dirty="0"/>
              <a:t> </a:t>
            </a:r>
            <a:r>
              <a:rPr lang="en-US" dirty="0" err="1"/>
              <a:t>edilebilir</a:t>
            </a:r>
            <a:r>
              <a:rPr lang="en-US" dirty="0"/>
              <a:t> </a:t>
            </a:r>
            <a:r>
              <a:rPr lang="en-US" dirty="0" err="1"/>
              <a:t>seviyede</a:t>
            </a:r>
            <a:r>
              <a:rPr lang="en-US" dirty="0"/>
              <a:t> </a:t>
            </a:r>
            <a:r>
              <a:rPr lang="en-US" dirty="0" err="1"/>
              <a:t>olup</a:t>
            </a:r>
            <a:r>
              <a:rPr lang="en-US" dirty="0"/>
              <a:t> </a:t>
            </a:r>
            <a:r>
              <a:rPr lang="en-US" dirty="0" err="1"/>
              <a:t>olmadıklarına</a:t>
            </a:r>
            <a:r>
              <a:rPr lang="en-US" dirty="0"/>
              <a:t> </a:t>
            </a:r>
            <a:r>
              <a:rPr lang="en-US" dirty="0" err="1"/>
              <a:t>karar</a:t>
            </a:r>
            <a:r>
              <a:rPr lang="en-US" dirty="0"/>
              <a:t> </a:t>
            </a:r>
            <a:r>
              <a:rPr lang="en-US" dirty="0" err="1"/>
              <a:t>verebiliyor</a:t>
            </a:r>
            <a:r>
              <a:rPr lang="en-US" dirty="0"/>
              <a:t> </a:t>
            </a:r>
            <a:r>
              <a:rPr lang="en-US" dirty="0" err="1"/>
              <a:t>ve</a:t>
            </a:r>
            <a:r>
              <a:rPr lang="en-US" dirty="0"/>
              <a:t> </a:t>
            </a:r>
            <a:r>
              <a:rPr lang="en-US" dirty="0" err="1"/>
              <a:t>gerekirse</a:t>
            </a:r>
            <a:r>
              <a:rPr lang="en-US" dirty="0"/>
              <a:t> </a:t>
            </a:r>
            <a:r>
              <a:rPr lang="en-US" dirty="0" err="1"/>
              <a:t>ek</a:t>
            </a:r>
            <a:r>
              <a:rPr lang="en-US" dirty="0"/>
              <a:t> </a:t>
            </a:r>
            <a:r>
              <a:rPr lang="en-US" dirty="0" err="1"/>
              <a:t>önlemleri</a:t>
            </a:r>
            <a:r>
              <a:rPr lang="en-US" dirty="0"/>
              <a:t> </a:t>
            </a:r>
            <a:r>
              <a:rPr lang="en-US" dirty="0" err="1"/>
              <a:t>uygulamaya</a:t>
            </a:r>
            <a:r>
              <a:rPr lang="en-US" dirty="0"/>
              <a:t> </a:t>
            </a:r>
            <a:r>
              <a:rPr lang="en-US" dirty="0" err="1"/>
              <a:t>sokabiliyor</a:t>
            </a:r>
            <a:r>
              <a:rPr lang="en-US" dirty="0"/>
              <a:t>.</a:t>
            </a:r>
          </a:p>
        </p:txBody>
      </p:sp>
    </p:spTree>
    <p:extLst>
      <p:ext uri="{BB962C8B-B14F-4D97-AF65-F5344CB8AC3E}">
        <p14:creationId xmlns:p14="http://schemas.microsoft.com/office/powerpoint/2010/main" val="2500426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Program ile olay ağacı oluşturma</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700808"/>
            <a:ext cx="693420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88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Program ile olay ağacı oluşturma</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65151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3955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7467600" cy="6069288"/>
          </a:xfrm>
        </p:spPr>
        <p:txBody>
          <a:bodyPr/>
          <a:lstStyle/>
          <a:p>
            <a:pPr marL="0" indent="0">
              <a:buNone/>
            </a:pPr>
            <a:r>
              <a:rPr lang="tr-TR" b="1" dirty="0" smtClean="0"/>
              <a:t>ÖRNEK 2-ETA</a:t>
            </a:r>
          </a:p>
          <a:p>
            <a:r>
              <a:rPr lang="en-US" dirty="0"/>
              <a:t>Bu </a:t>
            </a:r>
            <a:r>
              <a:rPr lang="en-US" dirty="0" err="1"/>
              <a:t>modelde</a:t>
            </a:r>
            <a:r>
              <a:rPr lang="en-US" dirty="0"/>
              <a:t> </a:t>
            </a:r>
            <a:r>
              <a:rPr lang="en-US" b="1" dirty="0" err="1"/>
              <a:t>başlangıç</a:t>
            </a:r>
            <a:r>
              <a:rPr lang="en-US" b="1" dirty="0"/>
              <a:t> </a:t>
            </a:r>
            <a:r>
              <a:rPr lang="en-US" b="1" dirty="0" err="1"/>
              <a:t>olayı</a:t>
            </a:r>
            <a:r>
              <a:rPr lang="en-US" b="1" dirty="0"/>
              <a:t>, </a:t>
            </a:r>
            <a:r>
              <a:rPr lang="en-US" b="1" dirty="0" err="1"/>
              <a:t>yangın</a:t>
            </a:r>
            <a:r>
              <a:rPr lang="en-US" b="1" dirty="0"/>
              <a:t> </a:t>
            </a:r>
            <a:r>
              <a:rPr lang="en-US" b="1" dirty="0" err="1"/>
              <a:t>başlaması</a:t>
            </a:r>
            <a:r>
              <a:rPr lang="en-US" dirty="0"/>
              <a:t> </a:t>
            </a:r>
            <a:r>
              <a:rPr lang="en-US" dirty="0" err="1"/>
              <a:t>olarak</a:t>
            </a:r>
            <a:r>
              <a:rPr lang="en-US" dirty="0"/>
              <a:t> </a:t>
            </a:r>
            <a:r>
              <a:rPr lang="en-US" dirty="0" err="1"/>
              <a:t>tanımlanmıştır</a:t>
            </a:r>
            <a:r>
              <a:rPr lang="en-US" dirty="0"/>
              <a:t>. </a:t>
            </a:r>
            <a:r>
              <a:rPr lang="en-US" dirty="0" err="1"/>
              <a:t>Yangın</a:t>
            </a:r>
            <a:r>
              <a:rPr lang="en-US" dirty="0"/>
              <a:t> </a:t>
            </a:r>
            <a:r>
              <a:rPr lang="en-US" dirty="0" err="1"/>
              <a:t>başlaması</a:t>
            </a:r>
            <a:r>
              <a:rPr lang="en-US" dirty="0"/>
              <a:t> </a:t>
            </a:r>
            <a:r>
              <a:rPr lang="en-US" dirty="0" err="1"/>
              <a:t>durumunda</a:t>
            </a:r>
            <a:r>
              <a:rPr lang="en-US" dirty="0"/>
              <a:t> </a:t>
            </a:r>
            <a:r>
              <a:rPr lang="en-US" dirty="0" err="1"/>
              <a:t>beş</a:t>
            </a:r>
            <a:r>
              <a:rPr lang="en-US" dirty="0"/>
              <a:t> </a:t>
            </a:r>
            <a:r>
              <a:rPr lang="en-US" dirty="0" err="1"/>
              <a:t>adet</a:t>
            </a:r>
            <a:r>
              <a:rPr lang="en-US" dirty="0"/>
              <a:t> </a:t>
            </a:r>
            <a:r>
              <a:rPr lang="en-US" dirty="0" err="1"/>
              <a:t>önlem</a:t>
            </a:r>
            <a:r>
              <a:rPr lang="en-US" dirty="0"/>
              <a:t> </a:t>
            </a:r>
            <a:r>
              <a:rPr lang="en-US" dirty="0" err="1" smtClean="0"/>
              <a:t>uygulanmaktadır</a:t>
            </a:r>
            <a:r>
              <a:rPr lang="en-US" dirty="0" smtClean="0"/>
              <a:t>.</a:t>
            </a:r>
            <a:endParaRPr lang="tr-TR" dirty="0" smtClean="0"/>
          </a:p>
          <a:p>
            <a:endParaRPr lang="tr-TR" dirty="0"/>
          </a:p>
          <a:p>
            <a:pPr marL="457200" indent="-457200">
              <a:buFont typeface="+mj-lt"/>
              <a:buAutoNum type="arabicPeriod"/>
            </a:pPr>
            <a:r>
              <a:rPr lang="en-US" dirty="0" err="1" smtClean="0"/>
              <a:t>Detektör</a:t>
            </a:r>
            <a:endParaRPr lang="en-US" dirty="0"/>
          </a:p>
          <a:p>
            <a:pPr marL="457200" indent="-457200">
              <a:buFont typeface="+mj-lt"/>
              <a:buAutoNum type="arabicPeriod"/>
            </a:pPr>
            <a:r>
              <a:rPr lang="en-US" dirty="0"/>
              <a:t>Alarm A</a:t>
            </a:r>
          </a:p>
          <a:p>
            <a:pPr marL="457200" indent="-457200">
              <a:buFont typeface="+mj-lt"/>
              <a:buAutoNum type="arabicPeriod"/>
            </a:pPr>
            <a:r>
              <a:rPr lang="en-US" dirty="0"/>
              <a:t>Alarm B</a:t>
            </a:r>
          </a:p>
          <a:p>
            <a:pPr marL="457200" indent="-457200">
              <a:buFont typeface="+mj-lt"/>
              <a:buAutoNum type="arabicPeriod"/>
            </a:pPr>
            <a:r>
              <a:rPr lang="en-US" dirty="0" err="1"/>
              <a:t>Yangın</a:t>
            </a:r>
            <a:r>
              <a:rPr lang="en-US" dirty="0"/>
              <a:t> </a:t>
            </a:r>
            <a:r>
              <a:rPr lang="en-US" dirty="0" err="1"/>
              <a:t>söndürme</a:t>
            </a:r>
            <a:r>
              <a:rPr lang="en-US" dirty="0"/>
              <a:t> </a:t>
            </a:r>
            <a:r>
              <a:rPr lang="en-US" dirty="0" err="1"/>
              <a:t>sistemi</a:t>
            </a:r>
            <a:endParaRPr lang="en-US" dirty="0"/>
          </a:p>
          <a:p>
            <a:pPr marL="457200" indent="-457200">
              <a:buFont typeface="+mj-lt"/>
              <a:buAutoNum type="arabicPeriod"/>
            </a:pPr>
            <a:r>
              <a:rPr lang="en-US" dirty="0"/>
              <a:t>Elle </a:t>
            </a:r>
            <a:r>
              <a:rPr lang="en-US" dirty="0" err="1"/>
              <a:t>söndürme</a:t>
            </a:r>
            <a:endParaRPr lang="en-US" dirty="0"/>
          </a:p>
          <a:p>
            <a:pPr marL="0" indent="0">
              <a:buNone/>
            </a:pPr>
            <a:endParaRPr lang="en-US" dirty="0"/>
          </a:p>
        </p:txBody>
      </p:sp>
    </p:spTree>
    <p:extLst>
      <p:ext uri="{BB962C8B-B14F-4D97-AF65-F5344CB8AC3E}">
        <p14:creationId xmlns:p14="http://schemas.microsoft.com/office/powerpoint/2010/main" val="264582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404664"/>
            <a:ext cx="8507288" cy="5760640"/>
          </a:xfrm>
        </p:spPr>
        <p:txBody>
          <a:bodyPr>
            <a:normAutofit/>
          </a:bodyPr>
          <a:lstStyle/>
          <a:p>
            <a:pPr marL="0" indent="0">
              <a:buNone/>
            </a:pPr>
            <a:r>
              <a:rPr lang="en-US" b="1" dirty="0"/>
              <a:t>MEVZUATTA RİSK DEĞERLENDİRME </a:t>
            </a:r>
            <a:endParaRPr lang="tr-TR" b="1" dirty="0" smtClean="0"/>
          </a:p>
          <a:p>
            <a:pPr marL="0" indent="0">
              <a:buNone/>
            </a:pPr>
            <a:endParaRPr lang="en-US" dirty="0"/>
          </a:p>
          <a:p>
            <a:pPr marL="0" indent="0">
              <a:buNone/>
            </a:pPr>
            <a:r>
              <a:rPr lang="en-US" dirty="0" err="1"/>
              <a:t>İş</a:t>
            </a:r>
            <a:r>
              <a:rPr lang="en-US" dirty="0"/>
              <a:t> </a:t>
            </a:r>
            <a:r>
              <a:rPr lang="en-US" dirty="0" err="1"/>
              <a:t>yerlerinde</a:t>
            </a:r>
            <a:r>
              <a:rPr lang="en-US" dirty="0"/>
              <a:t> İSG </a:t>
            </a:r>
            <a:r>
              <a:rPr lang="en-US" dirty="0" err="1"/>
              <a:t>yönünden</a:t>
            </a:r>
            <a:r>
              <a:rPr lang="en-US" dirty="0"/>
              <a:t> </a:t>
            </a:r>
            <a:r>
              <a:rPr lang="en-US" dirty="0" err="1"/>
              <a:t>yapılacak</a:t>
            </a:r>
            <a:r>
              <a:rPr lang="en-US" dirty="0"/>
              <a:t> risk </a:t>
            </a:r>
            <a:r>
              <a:rPr lang="en-US" dirty="0" err="1"/>
              <a:t>değerlendirmesinin</a:t>
            </a:r>
            <a:r>
              <a:rPr lang="en-US" dirty="0"/>
              <a:t> </a:t>
            </a:r>
            <a:r>
              <a:rPr lang="en-US" dirty="0" err="1"/>
              <a:t>usul</a:t>
            </a:r>
            <a:r>
              <a:rPr lang="en-US" dirty="0"/>
              <a:t> </a:t>
            </a:r>
            <a:r>
              <a:rPr lang="en-US" dirty="0" err="1"/>
              <a:t>ve</a:t>
            </a:r>
            <a:r>
              <a:rPr lang="en-US" dirty="0"/>
              <a:t> </a:t>
            </a:r>
            <a:r>
              <a:rPr lang="en-US" dirty="0" err="1"/>
              <a:t>esaslarını</a:t>
            </a:r>
            <a:r>
              <a:rPr lang="en-US" dirty="0"/>
              <a:t> </a:t>
            </a:r>
            <a:r>
              <a:rPr lang="en-US" dirty="0" err="1"/>
              <a:t>düzenlemek</a:t>
            </a:r>
            <a:r>
              <a:rPr lang="en-US" dirty="0"/>
              <a:t> </a:t>
            </a:r>
            <a:r>
              <a:rPr lang="en-US" dirty="0" err="1"/>
              <a:t>amacıyla</a:t>
            </a:r>
            <a:r>
              <a:rPr lang="en-US" dirty="0"/>
              <a:t> Çalışma </a:t>
            </a:r>
            <a:r>
              <a:rPr lang="en-US" dirty="0" err="1"/>
              <a:t>ve</a:t>
            </a:r>
            <a:r>
              <a:rPr lang="en-US" dirty="0"/>
              <a:t> </a:t>
            </a:r>
            <a:r>
              <a:rPr lang="en-US" dirty="0" err="1"/>
              <a:t>Sosyal</a:t>
            </a:r>
            <a:r>
              <a:rPr lang="en-US" dirty="0"/>
              <a:t> </a:t>
            </a:r>
            <a:r>
              <a:rPr lang="en-US" dirty="0" err="1"/>
              <a:t>Güvenlik</a:t>
            </a:r>
            <a:r>
              <a:rPr lang="en-US" dirty="0"/>
              <a:t> </a:t>
            </a:r>
            <a:r>
              <a:rPr lang="en-US" dirty="0" err="1"/>
              <a:t>Bakanlığı</a:t>
            </a:r>
            <a:r>
              <a:rPr lang="en-US" dirty="0"/>
              <a:t> </a:t>
            </a:r>
            <a:r>
              <a:rPr lang="en-US" dirty="0" err="1"/>
              <a:t>tarafından</a:t>
            </a:r>
            <a:r>
              <a:rPr lang="en-US" dirty="0"/>
              <a:t> 29.12.2012 </a:t>
            </a:r>
            <a:r>
              <a:rPr lang="en-US" dirty="0" err="1"/>
              <a:t>tarihli</a:t>
            </a:r>
            <a:r>
              <a:rPr lang="en-US" dirty="0"/>
              <a:t> </a:t>
            </a:r>
            <a:r>
              <a:rPr lang="en-US" dirty="0" err="1"/>
              <a:t>Resmî</a:t>
            </a:r>
            <a:r>
              <a:rPr lang="en-US" dirty="0"/>
              <a:t> </a:t>
            </a:r>
            <a:r>
              <a:rPr lang="en-US" dirty="0" err="1"/>
              <a:t>Gazete’de</a:t>
            </a:r>
            <a:r>
              <a:rPr lang="en-US" dirty="0"/>
              <a:t> 28512 </a:t>
            </a:r>
            <a:r>
              <a:rPr lang="en-US" dirty="0" err="1"/>
              <a:t>sayısı</a:t>
            </a:r>
            <a:r>
              <a:rPr lang="en-US" dirty="0"/>
              <a:t> </a:t>
            </a:r>
            <a:r>
              <a:rPr lang="en-US" dirty="0" err="1"/>
              <a:t>ile</a:t>
            </a:r>
            <a:r>
              <a:rPr lang="en-US" dirty="0"/>
              <a:t> </a:t>
            </a:r>
            <a:r>
              <a:rPr lang="en-US" i="1" dirty="0"/>
              <a:t>“</a:t>
            </a:r>
            <a:r>
              <a:rPr lang="en-US" b="1" i="1" dirty="0"/>
              <a:t>İSG Risk </a:t>
            </a:r>
            <a:r>
              <a:rPr lang="en-US" b="1" i="1" dirty="0" err="1"/>
              <a:t>Değerlendirmesi</a:t>
            </a:r>
            <a:r>
              <a:rPr lang="en-US" b="1" i="1" dirty="0"/>
              <a:t> </a:t>
            </a:r>
            <a:r>
              <a:rPr lang="en-US" b="1" i="1" dirty="0" err="1"/>
              <a:t>Yönetmeliği</a:t>
            </a:r>
            <a:r>
              <a:rPr lang="en-US" i="1" dirty="0"/>
              <a:t>” </a:t>
            </a:r>
            <a:r>
              <a:rPr lang="en-US" dirty="0" err="1"/>
              <a:t>yayımlanmıştır</a:t>
            </a:r>
            <a:r>
              <a:rPr lang="en-US" dirty="0"/>
              <a:t>. </a:t>
            </a:r>
          </a:p>
        </p:txBody>
      </p:sp>
    </p:spTree>
    <p:extLst>
      <p:ext uri="{BB962C8B-B14F-4D97-AF65-F5344CB8AC3E}">
        <p14:creationId xmlns:p14="http://schemas.microsoft.com/office/powerpoint/2010/main" val="3405878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sz="quarter"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1343"/>
            <a:ext cx="8892480" cy="688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6612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62211" y="139527"/>
            <a:ext cx="7467600" cy="508918"/>
          </a:xfrm>
        </p:spPr>
        <p:txBody>
          <a:bodyPr>
            <a:normAutofit fontScale="90000"/>
          </a:bodyPr>
          <a:lstStyle/>
          <a:p>
            <a:r>
              <a:rPr lang="tr-TR" dirty="0" smtClean="0"/>
              <a:t>örnekler</a:t>
            </a:r>
            <a:endParaRPr lang="en-US" dirty="0"/>
          </a:p>
        </p:txBody>
      </p:sp>
      <p:sp>
        <p:nvSpPr>
          <p:cNvPr id="3" name="İçerik Yer Tutucusu 2"/>
          <p:cNvSpPr>
            <a:spLocks noGrp="1"/>
          </p:cNvSpPr>
          <p:nvPr>
            <p:ph sz="quarter" idx="1"/>
          </p:nvPr>
        </p:nvSpPr>
        <p:spPr>
          <a:xfrm>
            <a:off x="290364" y="593627"/>
            <a:ext cx="7467600" cy="4873752"/>
          </a:xfrm>
        </p:spPr>
        <p:txBody>
          <a:bodyPr>
            <a:normAutofit/>
          </a:bodyPr>
          <a:lstStyle/>
          <a:p>
            <a:pPr marL="0" indent="0">
              <a:buNone/>
            </a:pPr>
            <a:r>
              <a:rPr lang="tr-TR" sz="2000" dirty="0" smtClean="0"/>
              <a:t>Bir kereste fabrikasında eski kayıtlar incelendiğinde parmakların kesilmesi olayı ile ilgili yaşanmış kaza kayıtlarına rastlanmıştır. Bu olayla ilgili şu bilgiler verilmiştir.</a:t>
            </a:r>
          </a:p>
          <a:p>
            <a:pPr marL="0" indent="0">
              <a:buNone/>
            </a:pPr>
            <a:r>
              <a:rPr lang="tr-TR" sz="2000" dirty="0" smtClean="0"/>
              <a:t>Testerede parmakların kesilmesine parmakların testere ile teması, koruyucunun olmaması, testerenin çalışır vaziyette olması neden olmuştur.</a:t>
            </a:r>
          </a:p>
          <a:p>
            <a:pPr marL="0" indent="0">
              <a:buNone/>
            </a:pPr>
            <a:endParaRPr lang="tr-TR" sz="2000" dirty="0"/>
          </a:p>
          <a:p>
            <a:pPr marL="0" indent="0">
              <a:buNone/>
            </a:pPr>
            <a:r>
              <a:rPr lang="tr-TR" sz="2000" dirty="0" smtClean="0"/>
              <a:t>Koruyucu yok yada çıkartılmış,</a:t>
            </a:r>
          </a:p>
          <a:p>
            <a:pPr marL="0" indent="0">
              <a:buNone/>
            </a:pPr>
            <a:r>
              <a:rPr lang="tr-TR" sz="2000" dirty="0" smtClean="0"/>
              <a:t>Koruyucu, işe uygun olmadığından yada işveren tarafından çıkartılmış,</a:t>
            </a:r>
            <a:r>
              <a:rPr lang="tr-TR" sz="2000" dirty="0"/>
              <a:t> </a:t>
            </a:r>
            <a:r>
              <a:rPr lang="tr-TR" sz="2000" dirty="0" smtClean="0"/>
              <a:t>çalışan tarafından çıkartılmış( işçi çıkarmış ve iş veren aldırmamış)</a:t>
            </a:r>
          </a:p>
        </p:txBody>
      </p:sp>
      <p:pic>
        <p:nvPicPr>
          <p:cNvPr id="4" name="Resim 3"/>
          <p:cNvPicPr>
            <a:picLocks noChangeAspect="1"/>
          </p:cNvPicPr>
          <p:nvPr/>
        </p:nvPicPr>
        <p:blipFill>
          <a:blip r:embed="rId2"/>
          <a:stretch>
            <a:fillRect/>
          </a:stretch>
        </p:blipFill>
        <p:spPr>
          <a:xfrm>
            <a:off x="467544" y="4725144"/>
            <a:ext cx="2857500" cy="1600200"/>
          </a:xfrm>
          <a:prstGeom prst="rect">
            <a:avLst/>
          </a:prstGeom>
        </p:spPr>
      </p:pic>
      <p:pic>
        <p:nvPicPr>
          <p:cNvPr id="5" name="Resim 4"/>
          <p:cNvPicPr>
            <a:picLocks noChangeAspect="1"/>
          </p:cNvPicPr>
          <p:nvPr/>
        </p:nvPicPr>
        <p:blipFill>
          <a:blip r:embed="rId3"/>
          <a:stretch>
            <a:fillRect/>
          </a:stretch>
        </p:blipFill>
        <p:spPr>
          <a:xfrm>
            <a:off x="3991522" y="4581128"/>
            <a:ext cx="2143125" cy="2143125"/>
          </a:xfrm>
          <a:prstGeom prst="rect">
            <a:avLst/>
          </a:prstGeom>
        </p:spPr>
      </p:pic>
      <p:pic>
        <p:nvPicPr>
          <p:cNvPr id="6" name="Resim 5"/>
          <p:cNvPicPr>
            <a:picLocks noChangeAspect="1"/>
          </p:cNvPicPr>
          <p:nvPr/>
        </p:nvPicPr>
        <p:blipFill>
          <a:blip r:embed="rId4"/>
          <a:stretch>
            <a:fillRect/>
          </a:stretch>
        </p:blipFill>
        <p:spPr>
          <a:xfrm>
            <a:off x="6588224" y="4348191"/>
            <a:ext cx="2038350" cy="2238375"/>
          </a:xfrm>
          <a:prstGeom prst="rect">
            <a:avLst/>
          </a:prstGeom>
        </p:spPr>
      </p:pic>
    </p:spTree>
    <p:extLst>
      <p:ext uri="{BB962C8B-B14F-4D97-AF65-F5344CB8AC3E}">
        <p14:creationId xmlns:p14="http://schemas.microsoft.com/office/powerpoint/2010/main" val="15755862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457200" y="908720"/>
            <a:ext cx="7467600" cy="5565232"/>
          </a:xfrm>
        </p:spPr>
        <p:txBody>
          <a:bodyPr/>
          <a:lstStyle/>
          <a:p>
            <a:pPr marL="0" indent="0">
              <a:buNone/>
            </a:pPr>
            <a:r>
              <a:rPr lang="tr-TR" dirty="0" smtClean="0"/>
              <a:t>Tezgahın koruyucusu yok; tezgahla birlikte verilmemiş ve umursanmamış.</a:t>
            </a:r>
          </a:p>
          <a:p>
            <a:pPr marL="0" indent="0">
              <a:buNone/>
            </a:pPr>
            <a:endParaRPr lang="tr-TR" dirty="0" smtClean="0"/>
          </a:p>
          <a:p>
            <a:pPr marL="0" indent="0">
              <a:buNone/>
            </a:pPr>
            <a:r>
              <a:rPr lang="tr-TR" dirty="0" smtClean="0"/>
              <a:t>Parmakların testere temas etmesinin nedenleri;</a:t>
            </a:r>
          </a:p>
          <a:p>
            <a:pPr marL="0" indent="0">
              <a:buNone/>
            </a:pPr>
            <a:r>
              <a:rPr lang="tr-TR" dirty="0" smtClean="0"/>
              <a:t>Çalışılan parça çok ufak veya parça sıkışması var veya parça kırılmış olabilir veya, kullanım hatası olmuş olabilir.</a:t>
            </a:r>
          </a:p>
          <a:p>
            <a:pPr marL="0" indent="0">
              <a:buNone/>
            </a:pPr>
            <a:endParaRPr lang="en-US" dirty="0"/>
          </a:p>
        </p:txBody>
      </p:sp>
    </p:spTree>
    <p:extLst>
      <p:ext uri="{BB962C8B-B14F-4D97-AF65-F5344CB8AC3E}">
        <p14:creationId xmlns:p14="http://schemas.microsoft.com/office/powerpoint/2010/main" val="2348593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259632" y="332656"/>
            <a:ext cx="5722509" cy="610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202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274638"/>
            <a:ext cx="7467600" cy="634082"/>
          </a:xfrm>
        </p:spPr>
        <p:txBody>
          <a:bodyPr/>
          <a:lstStyle/>
          <a:p>
            <a:r>
              <a:rPr lang="tr-TR" dirty="0" smtClean="0">
                <a:solidFill>
                  <a:schemeClr val="tx1"/>
                </a:solidFill>
              </a:rPr>
              <a:t>NEDEN SONUÇ ANALİZİ</a:t>
            </a:r>
            <a:endParaRPr lang="tr-TR" dirty="0">
              <a:solidFill>
                <a:schemeClr val="tx1"/>
              </a:solidFill>
            </a:endParaRPr>
          </a:p>
        </p:txBody>
      </p:sp>
      <p:pic>
        <p:nvPicPr>
          <p:cNvPr id="1026" name="Picture 2" descr="Etkili Karar Verme Sürecinde Balık Kılçığı Diyagramı Nasıl Kullanılır |  selinyetimoglu.com"/>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19672" y="3106128"/>
            <a:ext cx="4801270" cy="2972215"/>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323528" y="1268760"/>
            <a:ext cx="835292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Temeli Hata Ağacı Analizi ile Olay Ağacı Analizinden türetilmiş bir metottur. </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Hem kalitatif </a:t>
            </a: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hem de kantitatif olarak uygulanabilen bir analizdir. Neden-sonuç </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diyagramının </a:t>
            </a: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diğer adı Balık Kılçığı </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Diyagramı (</a:t>
            </a:r>
            <a:r>
              <a:rPr kumimoji="0" lang="tr-TR" sz="1800" b="0" i="0" u="none" strike="noStrike" kern="1200" cap="none" spc="0" normalizeH="0" baseline="0" noProof="0" dirty="0" err="1" smtClean="0">
                <a:ln>
                  <a:noFill/>
                </a:ln>
                <a:solidFill>
                  <a:prstClr val="black"/>
                </a:solidFill>
                <a:effectLst/>
                <a:uLnTx/>
                <a:uFillTx/>
                <a:latin typeface="Century Schoolbook"/>
                <a:ea typeface="+mn-ea"/>
                <a:cs typeface="+mn-cs"/>
              </a:rPr>
              <a:t>ISHıKAWA</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 </a:t>
            </a:r>
            <a:r>
              <a:rPr kumimoji="0" lang="tr-TR" sz="1800" b="0" i="0" u="none" strike="noStrike" kern="1200" cap="none" spc="0" normalizeH="0" baseline="0" noProof="0" dirty="0" err="1" smtClean="0">
                <a:ln>
                  <a:noFill/>
                </a:ln>
                <a:solidFill>
                  <a:prstClr val="black"/>
                </a:solidFill>
                <a:effectLst/>
                <a:uLnTx/>
                <a:uFillTx/>
                <a:latin typeface="Century Schoolbook"/>
                <a:ea typeface="+mn-ea"/>
                <a:cs typeface="+mn-cs"/>
              </a:rPr>
              <a:t>dır</a:t>
            </a: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 Diyagramı çizmek için </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gereken sebepler </a:t>
            </a: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beyin fırtınası veya takım üyeleri tarafından önceden hazırlanmış basit </a:t>
            </a:r>
            <a:r>
              <a:rPr kumimoji="0" lang="tr-TR" sz="1800" b="0" i="0" u="none" strike="noStrike" kern="1200" cap="none" spc="0" normalizeH="0" baseline="0" noProof="0" dirty="0" smtClean="0">
                <a:ln>
                  <a:noFill/>
                </a:ln>
                <a:solidFill>
                  <a:prstClr val="black"/>
                </a:solidFill>
                <a:effectLst/>
                <a:uLnTx/>
                <a:uFillTx/>
                <a:latin typeface="Century Schoolbook"/>
                <a:ea typeface="+mn-ea"/>
                <a:cs typeface="+mn-cs"/>
              </a:rPr>
              <a:t>kontrol </a:t>
            </a:r>
            <a:r>
              <a:rPr kumimoji="0" lang="tr-TR" sz="1800" b="0" i="0" u="none" strike="noStrike" kern="1200" cap="none" spc="0" normalizeH="0" baseline="0" noProof="0" dirty="0">
                <a:ln>
                  <a:noFill/>
                </a:ln>
                <a:solidFill>
                  <a:prstClr val="black"/>
                </a:solidFill>
                <a:effectLst/>
                <a:uLnTx/>
                <a:uFillTx/>
                <a:latin typeface="Century Schoolbook"/>
                <a:ea typeface="+mn-ea"/>
                <a:cs typeface="+mn-cs"/>
              </a:rPr>
              <a:t>çizelgeleri kullanılarak üretilir. </a:t>
            </a:r>
          </a:p>
        </p:txBody>
      </p:sp>
    </p:spTree>
    <p:extLst>
      <p:ext uri="{BB962C8B-B14F-4D97-AF65-F5344CB8AC3E}">
        <p14:creationId xmlns:p14="http://schemas.microsoft.com/office/powerpoint/2010/main" val="1383857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1520" y="188640"/>
            <a:ext cx="8136904" cy="792088"/>
          </a:xfrm>
        </p:spPr>
        <p:txBody>
          <a:bodyPr>
            <a:normAutofit fontScale="90000"/>
          </a:bodyPr>
          <a:lstStyle/>
          <a:p>
            <a:r>
              <a:rPr lang="tr-TR" dirty="0"/>
              <a:t>Hata </a:t>
            </a:r>
            <a:r>
              <a:rPr lang="tr-TR" dirty="0" smtClean="0"/>
              <a:t>Türleri (</a:t>
            </a:r>
            <a:r>
              <a:rPr lang="tr-TR" dirty="0" err="1" smtClean="0"/>
              <a:t>Modelarınınn</a:t>
            </a:r>
            <a:r>
              <a:rPr lang="tr-TR" dirty="0" smtClean="0"/>
              <a:t>)  </a:t>
            </a:r>
            <a:r>
              <a:rPr lang="tr-TR" dirty="0"/>
              <a:t>ve Etki Analizi (FMEA): </a:t>
            </a:r>
          </a:p>
        </p:txBody>
      </p:sp>
      <p:sp>
        <p:nvSpPr>
          <p:cNvPr id="3" name="İçerik Yer Tutucusu 2"/>
          <p:cNvSpPr>
            <a:spLocks noGrp="1"/>
          </p:cNvSpPr>
          <p:nvPr>
            <p:ph sz="quarter" idx="1"/>
          </p:nvPr>
        </p:nvSpPr>
        <p:spPr>
          <a:xfrm>
            <a:off x="273224" y="980728"/>
            <a:ext cx="7931224" cy="4873752"/>
          </a:xfrm>
        </p:spPr>
        <p:txBody>
          <a:bodyPr>
            <a:normAutofit/>
          </a:bodyPr>
          <a:lstStyle/>
          <a:p>
            <a:pPr marL="0" indent="0">
              <a:buNone/>
            </a:pPr>
            <a:r>
              <a:rPr lang="tr-TR" dirty="0" smtClean="0"/>
              <a:t>Bir prosesin nerede ve nasıl hata vereceğini tahmin etmek için verilen bir mühendislik analizi türüdür.</a:t>
            </a:r>
          </a:p>
          <a:p>
            <a:pPr marL="0" indent="0">
              <a:buNone/>
            </a:pPr>
            <a:r>
              <a:rPr lang="tr-TR" dirty="0" smtClean="0"/>
              <a:t>Değişik formatları vardır.</a:t>
            </a:r>
          </a:p>
          <a:p>
            <a:pPr marL="0" indent="0">
              <a:buNone/>
            </a:pPr>
            <a:r>
              <a:rPr lang="tr-TR" dirty="0" smtClean="0"/>
              <a:t>Daha proje başlamadan </a:t>
            </a:r>
            <a:r>
              <a:rPr lang="tr-TR" dirty="0" err="1" smtClean="0"/>
              <a:t>herşey</a:t>
            </a:r>
            <a:r>
              <a:rPr lang="tr-TR" dirty="0" smtClean="0"/>
              <a:t> kağıt üzerindeyken mevcut potansiyel risklerin tanımlanması ve </a:t>
            </a:r>
            <a:r>
              <a:rPr lang="tr-TR" dirty="0" err="1" smtClean="0"/>
              <a:t>önceliklendirilmesi</a:t>
            </a:r>
            <a:r>
              <a:rPr lang="tr-TR" dirty="0" smtClean="0"/>
              <a:t> için aksiyon alınmasını sağlayan risk analiz yöntemidir. </a:t>
            </a:r>
          </a:p>
          <a:p>
            <a:pPr marL="0" indent="0">
              <a:buNone/>
            </a:pPr>
            <a:endParaRPr lang="tr-TR" dirty="0" smtClean="0"/>
          </a:p>
        </p:txBody>
      </p:sp>
    </p:spTree>
    <p:extLst>
      <p:ext uri="{BB962C8B-B14F-4D97-AF65-F5344CB8AC3E}">
        <p14:creationId xmlns:p14="http://schemas.microsoft.com/office/powerpoint/2010/main" val="14175243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23528" y="260648"/>
            <a:ext cx="7848872" cy="6213304"/>
          </a:xfrm>
        </p:spPr>
        <p:txBody>
          <a:bodyPr/>
          <a:lstStyle/>
          <a:p>
            <a:pPr marL="0" indent="0">
              <a:buNone/>
            </a:pPr>
            <a:endParaRPr lang="tr-TR" dirty="0" smtClean="0"/>
          </a:p>
          <a:p>
            <a:pPr marL="0" indent="0">
              <a:buNone/>
            </a:pPr>
            <a:r>
              <a:rPr lang="tr-TR" dirty="0" smtClean="0"/>
              <a:t>Örneğin üretim ile alakalı bir parçanın nasıl üretimi etkileyebileceği ile ilgili analizlerin daha üretime girmeden yapılması. </a:t>
            </a:r>
            <a:endParaRPr lang="tr-TR" dirty="0"/>
          </a:p>
          <a:p>
            <a:pPr marL="0" indent="0">
              <a:buNone/>
            </a:pPr>
            <a:endParaRPr lang="tr-TR" dirty="0" smtClean="0"/>
          </a:p>
          <a:p>
            <a:pPr marL="0" indent="0">
              <a:buNone/>
            </a:pPr>
            <a:r>
              <a:rPr lang="tr-TR" dirty="0" smtClean="0"/>
              <a:t>Potansiyel risklerin tanımlanması, değerlendirilmesi, </a:t>
            </a:r>
            <a:r>
              <a:rPr lang="tr-TR" dirty="0" err="1" smtClean="0"/>
              <a:t>önceliklendirilmesi</a:t>
            </a:r>
            <a:r>
              <a:rPr lang="tr-TR" dirty="0" smtClean="0"/>
              <a:t> ve aksiyon alınması. </a:t>
            </a:r>
          </a:p>
          <a:p>
            <a:pPr marL="0" indent="0">
              <a:buNone/>
            </a:pPr>
            <a:endParaRPr lang="tr-TR" dirty="0"/>
          </a:p>
          <a:p>
            <a:pPr marL="0" indent="0">
              <a:buNone/>
            </a:pPr>
            <a:r>
              <a:rPr lang="tr-TR" dirty="0" smtClean="0"/>
              <a:t>FMEA </a:t>
            </a:r>
            <a:r>
              <a:rPr lang="tr-TR" dirty="0"/>
              <a:t>Çeşitleri: </a:t>
            </a:r>
          </a:p>
          <a:p>
            <a:pPr marL="0" indent="0">
              <a:buNone/>
            </a:pPr>
            <a:r>
              <a:rPr lang="tr-TR" dirty="0"/>
              <a:t>Sistem FMEA </a:t>
            </a:r>
          </a:p>
          <a:p>
            <a:pPr marL="0" indent="0">
              <a:buNone/>
            </a:pPr>
            <a:r>
              <a:rPr lang="tr-TR" dirty="0"/>
              <a:t>Tasarım FMEA </a:t>
            </a:r>
          </a:p>
          <a:p>
            <a:pPr marL="0" indent="0">
              <a:buNone/>
            </a:pPr>
            <a:r>
              <a:rPr lang="tr-TR" dirty="0"/>
              <a:t>Süreç FMEA </a:t>
            </a:r>
          </a:p>
          <a:p>
            <a:pPr marL="0" indent="0">
              <a:buNone/>
            </a:pPr>
            <a:r>
              <a:rPr lang="tr-TR" dirty="0"/>
              <a:t>Servis FMEA</a:t>
            </a:r>
          </a:p>
          <a:p>
            <a:endParaRPr lang="tr-TR" dirty="0"/>
          </a:p>
        </p:txBody>
      </p:sp>
    </p:spTree>
    <p:extLst>
      <p:ext uri="{BB962C8B-B14F-4D97-AF65-F5344CB8AC3E}">
        <p14:creationId xmlns:p14="http://schemas.microsoft.com/office/powerpoint/2010/main" val="11381772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sz="quarter" idx="1"/>
          </p:nvPr>
        </p:nvSpPr>
        <p:spPr>
          <a:xfrm>
            <a:off x="395536" y="332656"/>
            <a:ext cx="7529264" cy="6141296"/>
          </a:xfrm>
        </p:spPr>
        <p:txBody>
          <a:bodyPr/>
          <a:lstStyle/>
          <a:p>
            <a:r>
              <a:rPr lang="tr-TR" dirty="0"/>
              <a:t>Belirtilen 4 FMEA 0-10 arası değer almaktadır. Risk öncelik değeri hesaplaması yapılır. FMEA olasılık ve şiddete ek olarak fark edilebilirlik bir parametre olarak dahil edilmiştir. </a:t>
            </a:r>
            <a:endParaRPr lang="tr-TR" dirty="0" smtClean="0"/>
          </a:p>
          <a:p>
            <a:endParaRPr lang="tr-TR" dirty="0"/>
          </a:p>
          <a:p>
            <a:r>
              <a:rPr lang="tr-TR" dirty="0" smtClean="0"/>
              <a:t>Risk </a:t>
            </a:r>
            <a:r>
              <a:rPr lang="tr-TR" dirty="0"/>
              <a:t>önleme derecesi (RÖD) formülü aşağıdaki gibidir. </a:t>
            </a:r>
            <a:endParaRPr lang="tr-TR" dirty="0" smtClean="0"/>
          </a:p>
          <a:p>
            <a:endParaRPr lang="tr-TR" dirty="0"/>
          </a:p>
          <a:p>
            <a:r>
              <a:rPr lang="tr-TR" dirty="0" smtClean="0"/>
              <a:t>RÖD</a:t>
            </a:r>
            <a:r>
              <a:rPr lang="tr-TR" dirty="0"/>
              <a:t>: İ * Ş * F </a:t>
            </a:r>
            <a:endParaRPr lang="tr-TR" dirty="0" smtClean="0"/>
          </a:p>
          <a:p>
            <a:pPr marL="0" indent="0">
              <a:buNone/>
            </a:pPr>
            <a:r>
              <a:rPr lang="tr-TR" dirty="0" smtClean="0"/>
              <a:t>İ </a:t>
            </a:r>
            <a:r>
              <a:rPr lang="tr-TR" dirty="0"/>
              <a:t>: Hatanın zaman içinde gerçekleşme olasılığı </a:t>
            </a:r>
            <a:endParaRPr lang="tr-TR" dirty="0" smtClean="0"/>
          </a:p>
          <a:p>
            <a:pPr marL="0" indent="0">
              <a:buNone/>
            </a:pPr>
            <a:r>
              <a:rPr lang="tr-TR" dirty="0" smtClean="0"/>
              <a:t>Ş </a:t>
            </a:r>
            <a:r>
              <a:rPr lang="tr-TR" dirty="0"/>
              <a:t>: Hatanın gerçekleşmesi durumunda sonuçların derecesi </a:t>
            </a:r>
            <a:endParaRPr lang="tr-TR" dirty="0" smtClean="0"/>
          </a:p>
          <a:p>
            <a:pPr marL="0" indent="0">
              <a:buNone/>
            </a:pPr>
            <a:r>
              <a:rPr lang="tr-TR" smtClean="0"/>
              <a:t>F </a:t>
            </a:r>
            <a:r>
              <a:rPr lang="tr-TR" dirty="0"/>
              <a:t>: Hatanın zarar vermeden önce tespit </a:t>
            </a:r>
            <a:r>
              <a:rPr lang="tr-TR"/>
              <a:t>edilme </a:t>
            </a:r>
            <a:endParaRPr lang="tr-TR" smtClean="0"/>
          </a:p>
          <a:p>
            <a:pPr marL="0" indent="0">
              <a:buNone/>
            </a:pPr>
            <a:r>
              <a:rPr lang="tr-TR" smtClean="0"/>
              <a:t>( </a:t>
            </a:r>
            <a:r>
              <a:rPr lang="tr-TR" dirty="0" err="1"/>
              <a:t>farkedilme</a:t>
            </a:r>
            <a:r>
              <a:rPr lang="tr-TR" dirty="0"/>
              <a:t>) derecesi </a:t>
            </a:r>
          </a:p>
          <a:p>
            <a:endParaRPr lang="tr-TR" dirty="0"/>
          </a:p>
        </p:txBody>
      </p:sp>
    </p:spTree>
    <p:extLst>
      <p:ext uri="{BB962C8B-B14F-4D97-AF65-F5344CB8AC3E}">
        <p14:creationId xmlns:p14="http://schemas.microsoft.com/office/powerpoint/2010/main" val="1047016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Cumba">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5110</TotalTime>
  <Words>3925</Words>
  <Application>Microsoft Office PowerPoint</Application>
  <PresentationFormat>Ekran Gösterisi (4:3)</PresentationFormat>
  <Paragraphs>483</Paragraphs>
  <Slides>97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97</vt:i4>
      </vt:variant>
    </vt:vector>
  </HeadingPairs>
  <TitlesOfParts>
    <vt:vector size="101" baseType="lpstr">
      <vt:lpstr>Century Schoolbook</vt:lpstr>
      <vt:lpstr>Wingdings</vt:lpstr>
      <vt:lpstr>Wingdings 2</vt:lpstr>
      <vt:lpstr>Cumba</vt:lpstr>
      <vt:lpstr>RİSK DEĞERLENDİRMESİ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Program ile olay ağacı oluşturma</vt:lpstr>
      <vt:lpstr>Program ile olay ağacı oluşturma</vt:lpstr>
      <vt:lpstr>PowerPoint Sunusu</vt:lpstr>
      <vt:lpstr>PowerPoint Sunusu</vt:lpstr>
      <vt:lpstr>örnekler</vt:lpstr>
      <vt:lpstr>PowerPoint Sunusu</vt:lpstr>
      <vt:lpstr>PowerPoint Sunusu</vt:lpstr>
      <vt:lpstr>NEDEN SONUÇ ANALİZİ</vt:lpstr>
      <vt:lpstr>Hata Türleri (Modelarınınn)  ve Etki Analizi (FMEA): </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DEĞERLENDİRME</dc:title>
  <dc:creator>User</dc:creator>
  <cp:lastModifiedBy>IDIL</cp:lastModifiedBy>
  <cp:revision>90</cp:revision>
  <dcterms:created xsi:type="dcterms:W3CDTF">2017-11-20T07:46:24Z</dcterms:created>
  <dcterms:modified xsi:type="dcterms:W3CDTF">2024-04-09T05:43:39Z</dcterms:modified>
</cp:coreProperties>
</file>